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Lst>
  <p:sldSz cy="6858000" cx="12192000"/>
  <p:notesSz cx="6858000" cy="9144000"/>
  <p:embeddedFontLst>
    <p:embeddedFont>
      <p:font typeface="EB Garamond"/>
      <p:regular r:id="rId101"/>
      <p:bold r:id="rId102"/>
      <p:italic r:id="rId103"/>
      <p:boldItalic r:id="rId104"/>
    </p:embeddedFont>
    <p:embeddedFont>
      <p:font typeface="Century Gothic"/>
      <p:regular r:id="rId105"/>
      <p:bold r:id="rId106"/>
      <p:italic r:id="rId107"/>
      <p:boldItalic r:id="rId108"/>
    </p:embeddedFont>
    <p:embeddedFont>
      <p:font typeface="Open Sans"/>
      <p:regular r:id="rId109"/>
      <p:bold r:id="rId110"/>
      <p:italic r:id="rId111"/>
      <p:boldItalic r:id="rId1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C5D2B53-523B-4FC3-9170-4FE2164B2116}">
  <a:tblStyle styleId="{2C5D2B53-523B-4FC3-9170-4FE2164B211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font" Target="fonts/CenturyGothic-italic.fntdata"/><Relationship Id="rId106" Type="http://schemas.openxmlformats.org/officeDocument/2006/relationships/font" Target="fonts/CenturyGothic-bold.fntdata"/><Relationship Id="rId105" Type="http://schemas.openxmlformats.org/officeDocument/2006/relationships/font" Target="fonts/CenturyGothic-regular.fntdata"/><Relationship Id="rId104" Type="http://schemas.openxmlformats.org/officeDocument/2006/relationships/font" Target="fonts/EBGaramond-boldItalic.fntdata"/><Relationship Id="rId109" Type="http://schemas.openxmlformats.org/officeDocument/2006/relationships/font" Target="fonts/OpenSans-regular.fntdata"/><Relationship Id="rId108" Type="http://schemas.openxmlformats.org/officeDocument/2006/relationships/font" Target="fonts/CenturyGothic-boldItalic.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EBGaramond-italic.fntdata"/><Relationship Id="rId102" Type="http://schemas.openxmlformats.org/officeDocument/2006/relationships/font" Target="fonts/EBGaramond-bold.fntdata"/><Relationship Id="rId101" Type="http://schemas.openxmlformats.org/officeDocument/2006/relationships/font" Target="fonts/EBGaramond-regular.fntdata"/><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10" Type="http://schemas.openxmlformats.org/officeDocument/2006/relationships/font" Target="fonts/OpenSans-bold.fntdata"/><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112" Type="http://schemas.openxmlformats.org/officeDocument/2006/relationships/font" Target="fonts/OpenSans-boldItalic.fntdata"/><Relationship Id="rId111" Type="http://schemas.openxmlformats.org/officeDocument/2006/relationships/font" Target="fonts/OpenSans-italic.fntdata"/><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1pPr>
            <a:lvl2pPr indent="-317500" lvl="1" marL="9144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2pPr>
            <a:lvl3pPr indent="-317500" lvl="2" marL="13716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3pPr>
            <a:lvl4pPr indent="-317500" lvl="3" marL="18288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4pPr>
            <a:lvl5pPr indent="-317500" lvl="4" marL="22860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5pPr>
            <a:lvl6pPr indent="-317500" lvl="5" marL="27432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6pPr>
            <a:lvl7pPr indent="-317500" lvl="6" marL="32004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7pPr>
            <a:lvl8pPr indent="-317500" lvl="7" marL="36576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8pPr>
            <a:lvl9pPr indent="-317500" lvl="8" marL="41148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6" name="Google Shape;1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19" name="Google Shape;2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6" name="Google Shape;226;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32" name="Google Shape;232;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38" name="Google Shape;238;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4" name="Google Shape;244;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0" name="Google Shape;250;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6" name="Google Shape;256;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2" name="Google Shape;262;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1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3" name="Google Shape;273;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rPr lang="cs-CZ"/>
              <a:t>sankce nesmí být více než polovina toho co bylo půjčeno</a:t>
            </a:r>
            <a:endParaRPr/>
          </a:p>
          <a:p>
            <a:pPr indent="0" lvl="0" marL="0" rtl="0" algn="l">
              <a:lnSpc>
                <a:spcPct val="100000"/>
              </a:lnSpc>
              <a:spcBef>
                <a:spcPts val="0"/>
              </a:spcBef>
              <a:spcAft>
                <a:spcPts val="0"/>
              </a:spcAft>
              <a:buClr>
                <a:schemeClr val="dk1"/>
              </a:buClr>
              <a:buSzPts val="1400"/>
              <a:buFont typeface="Calibri"/>
              <a:buNone/>
            </a:pPr>
            <a:r>
              <a:rPr lang="cs-CZ"/>
              <a:t>- místo úroků jsou nastaveny náklady - 1 den mě stojí například 70 Kč, nedávám spotřebitelský úvěr, ale podnikatelský úvěr</a:t>
            </a:r>
            <a:endParaRPr/>
          </a:p>
          <a:p>
            <a:pPr indent="0" lvl="0" marL="0" rtl="0" algn="l">
              <a:lnSpc>
                <a:spcPct val="100000"/>
              </a:lnSpc>
              <a:spcBef>
                <a:spcPts val="0"/>
              </a:spcBef>
              <a:spcAft>
                <a:spcPts val="0"/>
              </a:spcAft>
              <a:buClr>
                <a:schemeClr val="dk1"/>
              </a:buClr>
              <a:buSzPts val="1400"/>
              <a:buFont typeface="Calibri"/>
              <a:buNone/>
            </a:pPr>
            <a:r>
              <a:rPr lang="cs-CZ"/>
              <a:t>- zredukováno na 800 na 85 úvěrových firem</a:t>
            </a:r>
            <a:endParaRPr/>
          </a:p>
          <a:p>
            <a:pPr indent="0" lvl="0" marL="0" rtl="0" algn="l">
              <a:lnSpc>
                <a:spcPct val="100000"/>
              </a:lnSpc>
              <a:spcBef>
                <a:spcPts val="0"/>
              </a:spcBef>
              <a:spcAft>
                <a:spcPts val="0"/>
              </a:spcAft>
              <a:buClr>
                <a:schemeClr val="dk1"/>
              </a:buClr>
              <a:buSzPts val="1400"/>
              <a:buFont typeface="Calibri"/>
              <a:buNone/>
            </a:pPr>
            <a:r>
              <a:rPr lang="cs-CZ"/>
              <a:t>- statisíce lidí si půjčí na vánoce</a:t>
            </a:r>
            <a:endParaRPr/>
          </a:p>
          <a:p>
            <a:pPr indent="0" lvl="0" marL="0" rtl="0" algn="l">
              <a:lnSpc>
                <a:spcPct val="100000"/>
              </a:lnSpc>
              <a:spcBef>
                <a:spcPts val="0"/>
              </a:spcBef>
              <a:spcAft>
                <a:spcPts val="0"/>
              </a:spcAft>
              <a:buClr>
                <a:schemeClr val="dk1"/>
              </a:buClr>
              <a:buSzPts val="1400"/>
              <a:buFont typeface="Calibri"/>
              <a:buNone/>
            </a:pPr>
            <a:r>
              <a:rPr lang="cs-CZ"/>
              <a:t>- 75 % lidí má 2 a více exekucí - vymahatelnost?</a:t>
            </a:r>
            <a:endParaRPr/>
          </a:p>
          <a:p>
            <a:pPr indent="0" lvl="0" marL="0" rtl="0" algn="l">
              <a:lnSpc>
                <a:spcPct val="100000"/>
              </a:lnSpc>
              <a:spcBef>
                <a:spcPts val="0"/>
              </a:spcBef>
              <a:spcAft>
                <a:spcPts val="0"/>
              </a:spcAft>
              <a:buClr>
                <a:schemeClr val="dk1"/>
              </a:buClr>
              <a:buSzPts val="1400"/>
              <a:buFont typeface="Calibri"/>
              <a:buNone/>
            </a:pPr>
            <a:r>
              <a:rPr lang="cs-CZ"/>
              <a:t>- regulace reklam? nejde, ale možná důsledky za neprověření a za nesplácení by měla nést společnost, která půjčila</a:t>
            </a:r>
            <a:endParaRPr/>
          </a:p>
          <a:p>
            <a:pPr indent="0" lvl="0" marL="0" rtl="0" algn="l">
              <a:lnSpc>
                <a:spcPct val="100000"/>
              </a:lnSpc>
              <a:spcBef>
                <a:spcPts val="0"/>
              </a:spcBef>
              <a:spcAft>
                <a:spcPts val="0"/>
              </a:spcAft>
              <a:buClr>
                <a:schemeClr val="dk1"/>
              </a:buClr>
              <a:buSzPts val="1400"/>
              <a:buFont typeface="Calibri"/>
              <a:buNone/>
            </a:pPr>
            <a:r>
              <a:rPr lang="cs-CZ"/>
              <a:t>- finanční gramotnost a nastavené zákony = dluhová past</a:t>
            </a:r>
            <a:endParaRPr/>
          </a:p>
          <a:p>
            <a:pPr indent="0" lvl="0" marL="0" rtl="0" algn="l">
              <a:lnSpc>
                <a:spcPct val="100000"/>
              </a:lnSpc>
              <a:spcBef>
                <a:spcPts val="0"/>
              </a:spcBef>
              <a:spcAft>
                <a:spcPts val="0"/>
              </a:spcAft>
              <a:buClr>
                <a:schemeClr val="dk1"/>
              </a:buClr>
              <a:buSzPts val="1400"/>
              <a:buFont typeface="Calibri"/>
              <a:buNone/>
            </a:pPr>
            <a:r>
              <a:rPr lang="cs-CZ"/>
              <a:t>- z 1 kč se dá vytvořit v celém řetězci 20 Kč na nákladech, úrocích a pokutách</a:t>
            </a:r>
            <a:endParaRPr/>
          </a:p>
          <a:p>
            <a:pPr indent="0" lvl="0" marL="0" rtl="0" algn="l">
              <a:lnSpc>
                <a:spcPct val="100000"/>
              </a:lnSpc>
              <a:spcBef>
                <a:spcPts val="0"/>
              </a:spcBef>
              <a:spcAft>
                <a:spcPts val="0"/>
              </a:spcAft>
              <a:buClr>
                <a:schemeClr val="dk1"/>
              </a:buClr>
              <a:buSzPts val="1400"/>
              <a:buFont typeface="Calibri"/>
              <a:buNone/>
            </a:pPr>
            <a:r>
              <a:rPr lang="cs-CZ"/>
              <a:t>- 5 milionů exekucí - většina vznikla před rokem 2016 - pak nové zákony</a:t>
            </a:r>
            <a:endParaRPr/>
          </a:p>
          <a:p>
            <a:pPr indent="0" lvl="0" marL="0" rtl="0" algn="l">
              <a:lnSpc>
                <a:spcPct val="100000"/>
              </a:lnSpc>
              <a:spcBef>
                <a:spcPts val="0"/>
              </a:spcBef>
              <a:spcAft>
                <a:spcPts val="0"/>
              </a:spcAft>
              <a:buClr>
                <a:schemeClr val="dk1"/>
              </a:buClr>
              <a:buSzPts val="1400"/>
              <a:buFont typeface="Calibri"/>
              <a:buNone/>
            </a:pPr>
            <a:r>
              <a:rPr lang="cs-CZ"/>
              <a:t>- jistina + úroky = zpoplatnění = nová jistina a poté úroky z nové jistiny....</a:t>
            </a:r>
            <a:endParaRPr/>
          </a:p>
          <a:p>
            <a:pPr indent="0" lvl="0" marL="0" rtl="0" algn="l">
              <a:lnSpc>
                <a:spcPct val="100000"/>
              </a:lnSpc>
              <a:spcBef>
                <a:spcPts val="0"/>
              </a:spcBef>
              <a:spcAft>
                <a:spcPts val="0"/>
              </a:spcAft>
              <a:buClr>
                <a:schemeClr val="dk1"/>
              </a:buClr>
              <a:buSzPts val="1400"/>
              <a:buFont typeface="Calibri"/>
              <a:buNone/>
            </a:pPr>
            <a:r>
              <a:rPr lang="cs-CZ"/>
              <a:t>- je možné zastavit již vymoženou exekuci z důvodu neoprávněného exekučního titulu</a:t>
            </a:r>
            <a:endParaRPr/>
          </a:p>
          <a:p>
            <a:pPr indent="0" lvl="0" marL="0" rtl="0" algn="l">
              <a:lnSpc>
                <a:spcPct val="100000"/>
              </a:lnSpc>
              <a:spcBef>
                <a:spcPts val="0"/>
              </a:spcBef>
              <a:spcAft>
                <a:spcPts val="0"/>
              </a:spcAft>
              <a:buClr>
                <a:schemeClr val="dk1"/>
              </a:buClr>
              <a:buSzPts val="1400"/>
              <a:buFont typeface="Calibri"/>
              <a:buNone/>
            </a:pPr>
            <a:r>
              <a:rPr lang="cs-CZ"/>
              <a:t>- 300.000 exekucí je vedeno nezákoně, ví to věřitel, exekutor i soud. Věřitel a exekutor to nebude zastavovat (finance) a soudy jsou přetížené aby sami toto řešili. Musí to řešit dlužník, ale ten není natolik znalý zákonů.</a:t>
            </a:r>
            <a:endParaRPr/>
          </a:p>
          <a:p>
            <a:pPr indent="0" lvl="0" marL="0" rtl="0" algn="l">
              <a:lnSpc>
                <a:spcPct val="100000"/>
              </a:lnSpc>
              <a:spcBef>
                <a:spcPts val="0"/>
              </a:spcBef>
              <a:spcAft>
                <a:spcPts val="0"/>
              </a:spcAft>
              <a:buClr>
                <a:schemeClr val="dk1"/>
              </a:buClr>
              <a:buSzPts val="1400"/>
              <a:buFont typeface="Calibri"/>
              <a:buNone/>
            </a:pPr>
            <a:r>
              <a:rPr lang="cs-CZ"/>
              <a:t>- cejch dítěte . nemám na...</a:t>
            </a:r>
            <a:endParaRPr/>
          </a:p>
          <a:p>
            <a:pPr indent="0" lvl="0" marL="0" rtl="0" algn="l">
              <a:lnSpc>
                <a:spcPct val="100000"/>
              </a:lnSpc>
              <a:spcBef>
                <a:spcPts val="0"/>
              </a:spcBef>
              <a:spcAft>
                <a:spcPts val="0"/>
              </a:spcAft>
              <a:buClr>
                <a:schemeClr val="dk1"/>
              </a:buClr>
              <a:buSzPts val="1400"/>
              <a:buFont typeface="Calibri"/>
              <a:buNone/>
            </a:pPr>
            <a:r>
              <a:rPr lang="cs-CZ"/>
              <a:t>- rozdělit - skupina která nemá nazbit, skupina hýřičů (nadpoměry).</a:t>
            </a:r>
            <a:endParaRPr/>
          </a:p>
          <a:p>
            <a:pPr indent="0" lvl="0" marL="0" rtl="0" algn="l">
              <a:lnSpc>
                <a:spcPct val="100000"/>
              </a:lnSpc>
              <a:spcBef>
                <a:spcPts val="0"/>
              </a:spcBef>
              <a:spcAft>
                <a:spcPts val="0"/>
              </a:spcAft>
              <a:buClr>
                <a:schemeClr val="dk1"/>
              </a:buClr>
              <a:buSzPts val="1400"/>
              <a:buFont typeface="Calibri"/>
              <a:buNone/>
            </a:pPr>
            <a:r>
              <a:rPr lang="cs-CZ"/>
              <a:t>- změnit fungování lidí - 3 generace</a:t>
            </a:r>
            <a:endParaRPr/>
          </a:p>
          <a:p>
            <a:pPr indent="0" lvl="0" marL="0" rtl="0" algn="l">
              <a:lnSpc>
                <a:spcPct val="100000"/>
              </a:lnSpc>
              <a:spcBef>
                <a:spcPts val="0"/>
              </a:spcBef>
              <a:spcAft>
                <a:spcPts val="0"/>
              </a:spcAft>
              <a:buClr>
                <a:schemeClr val="dk1"/>
              </a:buClr>
              <a:buSzPts val="1400"/>
              <a:buFont typeface="Calibri"/>
              <a:buNone/>
            </a:pPr>
            <a:r>
              <a:rPr lang="cs-CZ"/>
              <a:t>- nepřináší řešení novela zákona - bude přetížený soud - 500.000 lidí je zralé na oddlužení, pokud půjde dnes do oddlužení 250.000 lidí, na konci 5 leté lhůty bude 90% lidí pod hranicí 30 % a soudy budou zahlceny rozhodování a nemají žádné vodítko</a:t>
            </a:r>
            <a:endParaRPr/>
          </a:p>
          <a:p>
            <a:pPr indent="0" lvl="0" marL="0" rtl="0" algn="l">
              <a:lnSpc>
                <a:spcPct val="100000"/>
              </a:lnSpc>
              <a:spcBef>
                <a:spcPts val="0"/>
              </a:spcBef>
              <a:spcAft>
                <a:spcPts val="0"/>
              </a:spcAft>
              <a:buClr>
                <a:schemeClr val="dk1"/>
              </a:buClr>
              <a:buSzPts val="1400"/>
              <a:buFont typeface="Calibri"/>
              <a:buNone/>
            </a:pPr>
            <a:r>
              <a:rPr lang="cs-CZ"/>
              <a:t>- exekuce jsou vymahatelné (účinné) z 18% úspěšnost</a:t>
            </a:r>
            <a:endParaRPr/>
          </a:p>
          <a:p>
            <a:pPr indent="0" lvl="0" marL="0" rtl="0" algn="l">
              <a:lnSpc>
                <a:spcPct val="100000"/>
              </a:lnSpc>
              <a:spcBef>
                <a:spcPts val="0"/>
              </a:spcBef>
              <a:spcAft>
                <a:spcPts val="0"/>
              </a:spcAft>
              <a:buClr>
                <a:schemeClr val="dk1"/>
              </a:buClr>
              <a:buSzPts val="1400"/>
              <a:buFont typeface="Calibri"/>
              <a:buNone/>
            </a:pPr>
            <a:r>
              <a:rPr lang="cs-CZ"/>
              <a:t>- část soudů bude skutečně brát 30% limit a pod to bude schvalovat oddlužení jen výjimečně, část soudů bude řešit co vydrží pět let oddlužím??</a:t>
            </a:r>
            <a:endParaRPr/>
          </a:p>
          <a:p>
            <a:pPr indent="0" lvl="0" marL="0" rtl="0" algn="l">
              <a:lnSpc>
                <a:spcPct val="100000"/>
              </a:lnSpc>
              <a:spcBef>
                <a:spcPts val="0"/>
              </a:spcBef>
              <a:spcAft>
                <a:spcPts val="0"/>
              </a:spcAft>
              <a:buClr>
                <a:schemeClr val="dk1"/>
              </a:buClr>
              <a:buSzPts val="1400"/>
              <a:buFont typeface="Calibri"/>
              <a:buNone/>
            </a:pPr>
            <a:r>
              <a:rPr lang="cs-CZ"/>
              <a:t>- celá společnost na to doplácí</a:t>
            </a:r>
            <a:endParaRPr/>
          </a:p>
        </p:txBody>
      </p:sp>
      <p:sp>
        <p:nvSpPr>
          <p:cNvPr id="172" name="Google Shape;1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5" name="Google Shape;285;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1" name="Google Shape;291;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2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2" name="Google Shape;302;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8" name="Google Shape;308;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4" name="Google Shape;314;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0" name="Google Shape;320;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6" name="Google Shape;326;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2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8" name="Google Shape;17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7" name="Google Shape;337;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3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43" name="Google Shape;343;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49" name="Google Shape;349;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3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5" name="Google Shape;355;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61" name="Google Shape;361;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3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67" name="Google Shape;367;p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3" name="Google Shape;373;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3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9" name="Google Shape;379;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85" name="Google Shape;385;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3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91" name="Google Shape;391;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4" name="Google Shape;184;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4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96" name="Google Shape;39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4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21" name="Google Shape;42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4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29" name="Google Shape;42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4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34" name="Google Shape;43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p4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40" name="Google Shape;44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45" name="Google Shape;445;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cs-CZ" sz="1200" u="none" cap="none" strike="noStrike">
                <a:solidFill>
                  <a:schemeClr val="dk1"/>
                </a:solidFill>
                <a:latin typeface="Calibri"/>
                <a:ea typeface="Calibri"/>
                <a:cs typeface="Calibri"/>
                <a:sym typeface="Calibri"/>
              </a:rPr>
              <a:t>Potom nakresli časovou osu a co s tím.</a:t>
            </a:r>
            <a:endParaRPr/>
          </a:p>
        </p:txBody>
      </p:sp>
      <p:sp>
        <p:nvSpPr>
          <p:cNvPr id="446" name="Google Shape;446;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lang="cs-CZ"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p4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51" name="Google Shape;45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4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58" name="Google Shape;45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4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63" name="Google Shape;46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p49: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68" name="Google Shape;46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0" name="Google Shape;190;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5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73" name="Google Shape;47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5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78" name="Google Shape;47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5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83" name="Google Shape;48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5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89" name="Google Shape;48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5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95" name="Google Shape;49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p5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00" name="Google Shape;50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5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05" name="Google Shape;50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p5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10" name="Google Shape;51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p5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15" name="Google Shape;51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p59: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20" name="Google Shape;52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6" name="Google Shape;196;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6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25" name="Google Shape;52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6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30" name="Google Shape;53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p6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35" name="Google Shape;535;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p6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40" name="Google Shape;54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Google Shape;544;p6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45" name="Google Shape;545;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p6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50" name="Google Shape;55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p6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55" name="Google Shape;555;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p6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61" name="Google Shape;561;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6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67" name="Google Shape;567;p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cs-CZ"/>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72" name="Google Shape;572;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cs-CZ" sz="1200" u="none" cap="none" strike="noStrike">
                <a:solidFill>
                  <a:schemeClr val="dk1"/>
                </a:solidFill>
                <a:latin typeface="Calibri"/>
                <a:ea typeface="Calibri"/>
                <a:cs typeface="Calibri"/>
                <a:sym typeface="Calibri"/>
              </a:rPr>
              <a:t>Potom nakresli časovou osu a co s tím.</a:t>
            </a:r>
            <a:endParaRPr/>
          </a:p>
        </p:txBody>
      </p:sp>
      <p:sp>
        <p:nvSpPr>
          <p:cNvPr id="573" name="Google Shape;573;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fld id="{00000000-1234-1234-1234-123412341234}" type="slidenum">
              <a:rPr lang="cs-CZ"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2" name="Google Shape;202;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p7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78" name="Google Shape;57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83" name="Google Shape;583;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cs-CZ" sz="1200" u="none" cap="none" strike="noStrike">
                <a:solidFill>
                  <a:schemeClr val="dk1"/>
                </a:solidFill>
                <a:latin typeface="Calibri"/>
                <a:ea typeface="Calibri"/>
                <a:cs typeface="Calibri"/>
                <a:sym typeface="Calibri"/>
              </a:rPr>
              <a:t>Zajištění věřitelé se uspokojují jako první přednostně z prodeje zajištěného majetku.</a:t>
            </a:r>
            <a:endParaRPr/>
          </a:p>
        </p:txBody>
      </p:sp>
      <p:sp>
        <p:nvSpPr>
          <p:cNvPr id="584" name="Google Shape;584;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lang="cs-CZ"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p7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90" name="Google Shape;590;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p7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95" name="Google Shape;595;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p7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00" name="Google Shape;600;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p7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05" name="Google Shape;605;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7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11" name="Google Shape;611;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Google Shape;616;p7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17" name="Google Shape;617;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p7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22" name="Google Shape;622;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p79: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27" name="Google Shape;627;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8" name="Google Shape;208;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p8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33" name="Google Shape;633;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7" name="Shape 637"/>
        <p:cNvGrpSpPr/>
        <p:nvPr/>
      </p:nvGrpSpPr>
      <p:grpSpPr>
        <a:xfrm>
          <a:off x="0" y="0"/>
          <a:ext cx="0" cy="0"/>
          <a:chOff x="0" y="0"/>
          <a:chExt cx="0" cy="0"/>
        </a:xfrm>
      </p:grpSpPr>
      <p:sp>
        <p:nvSpPr>
          <p:cNvPr id="638" name="Google Shape;638;p8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39" name="Google Shape;639;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p8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44" name="Google Shape;644;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p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49" name="Google Shape;649;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p8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54" name="Google Shape;654;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59" name="Google Shape;659;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660" name="Google Shape;660;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lang="cs-CZ"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Google Shape;665;p8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66" name="Google Shape;666;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p8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71" name="Google Shape;671;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5" name="Shape 675"/>
        <p:cNvGrpSpPr/>
        <p:nvPr/>
      </p:nvGrpSpPr>
      <p:grpSpPr>
        <a:xfrm>
          <a:off x="0" y="0"/>
          <a:ext cx="0" cy="0"/>
          <a:chOff x="0" y="0"/>
          <a:chExt cx="0" cy="0"/>
        </a:xfrm>
      </p:grpSpPr>
      <p:sp>
        <p:nvSpPr>
          <p:cNvPr id="676" name="Google Shape;676;p8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77" name="Google Shape;677;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89: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82" name="Google Shape;682;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4" name="Google Shape;214;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cs-CZ"/>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5" name="Shape 685"/>
        <p:cNvGrpSpPr/>
        <p:nvPr/>
      </p:nvGrpSpPr>
      <p:grpSpPr>
        <a:xfrm>
          <a:off x="0" y="0"/>
          <a:ext cx="0" cy="0"/>
          <a:chOff x="0" y="0"/>
          <a:chExt cx="0" cy="0"/>
        </a:xfrm>
      </p:grpSpPr>
      <p:sp>
        <p:nvSpPr>
          <p:cNvPr id="686" name="Google Shape;686;p9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87" name="Google Shape;687;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Google Shape;691;p9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92" name="Google Shape;692;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5" name="Shape 695"/>
        <p:cNvGrpSpPr/>
        <p:nvPr/>
      </p:nvGrpSpPr>
      <p:grpSpPr>
        <a:xfrm>
          <a:off x="0" y="0"/>
          <a:ext cx="0" cy="0"/>
          <a:chOff x="0" y="0"/>
          <a:chExt cx="0" cy="0"/>
        </a:xfrm>
      </p:grpSpPr>
      <p:sp>
        <p:nvSpPr>
          <p:cNvPr id="696" name="Google Shape;696;p9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97" name="Google Shape;697;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Google Shape;702;p9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703" name="Google Shape;703;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p9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709" name="Google Shape;709;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9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715" name="Google Shape;715;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ázdný" type="blank">
  <p:cSld name="BLANK">
    <p:spTree>
      <p:nvGrpSpPr>
        <p:cNvPr id="42" name="Shape 42"/>
        <p:cNvGrpSpPr/>
        <p:nvPr/>
      </p:nvGrpSpPr>
      <p:grpSpPr>
        <a:xfrm>
          <a:off x="0" y="0"/>
          <a:ext cx="0" cy="0"/>
          <a:chOff x="0" y="0"/>
          <a:chExt cx="0" cy="0"/>
        </a:xfrm>
      </p:grpSpPr>
      <p:sp>
        <p:nvSpPr>
          <p:cNvPr id="43" name="Google Shape;43;p2"/>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b="0" i="0" sz="900" u="none" cap="none" strike="noStrike">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44" name="Google Shape;44;p2"/>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b="0" i="0" sz="900" u="none" cap="none" strike="noStrike">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45" name="Google Shape;45;p2"/>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ázev a popisek">
  <p:cSld name="Název a popisek">
    <p:spTree>
      <p:nvGrpSpPr>
        <p:cNvPr id="108" name="Shape 108"/>
        <p:cNvGrpSpPr/>
        <p:nvPr/>
      </p:nvGrpSpPr>
      <p:grpSpPr>
        <a:xfrm>
          <a:off x="0" y="0"/>
          <a:ext cx="0" cy="0"/>
          <a:chOff x="0" y="0"/>
          <a:chExt cx="0" cy="0"/>
        </a:xfrm>
      </p:grpSpPr>
      <p:sp>
        <p:nvSpPr>
          <p:cNvPr id="109" name="Google Shape;109;p11"/>
          <p:cNvSpPr txBox="1"/>
          <p:nvPr>
            <p:ph type="title"/>
          </p:nvPr>
        </p:nvSpPr>
        <p:spPr>
          <a:xfrm>
            <a:off x="2589212" y="609600"/>
            <a:ext cx="8915399" cy="311704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48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110" name="Google Shape;110;p11"/>
          <p:cNvSpPr txBox="1"/>
          <p:nvPr>
            <p:ph idx="1" type="body"/>
          </p:nvPr>
        </p:nvSpPr>
        <p:spPr>
          <a:xfrm>
            <a:off x="2589212" y="4354046"/>
            <a:ext cx="8915399" cy="1555864"/>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0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11" name="Google Shape;111;p11"/>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12" name="Google Shape;112;p11"/>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13" name="Google Shape;113;p11"/>
          <p:cNvSpPr/>
          <p:nvPr/>
        </p:nvSpPr>
        <p:spPr>
          <a:xfrm flipH="1" rot="10800000">
            <a:off x="-4189" y="31781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ce s popiskem">
  <p:cSld name="Citace s popiskem">
    <p:spTree>
      <p:nvGrpSpPr>
        <p:cNvPr id="115" name="Shape 115"/>
        <p:cNvGrpSpPr/>
        <p:nvPr/>
      </p:nvGrpSpPr>
      <p:grpSpPr>
        <a:xfrm>
          <a:off x="0" y="0"/>
          <a:ext cx="0" cy="0"/>
          <a:chOff x="0" y="0"/>
          <a:chExt cx="0" cy="0"/>
        </a:xfrm>
      </p:grpSpPr>
      <p:sp>
        <p:nvSpPr>
          <p:cNvPr id="116" name="Google Shape;116;p12"/>
          <p:cNvSpPr txBox="1"/>
          <p:nvPr>
            <p:ph type="title"/>
          </p:nvPr>
        </p:nvSpPr>
        <p:spPr>
          <a:xfrm>
            <a:off x="2849949" y="609600"/>
            <a:ext cx="8393926" cy="28956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48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117" name="Google Shape;117;p12"/>
          <p:cNvSpPr txBox="1"/>
          <p:nvPr>
            <p:ph idx="1" type="body"/>
          </p:nvPr>
        </p:nvSpPr>
        <p:spPr>
          <a:xfrm>
            <a:off x="3275012" y="3505200"/>
            <a:ext cx="7536554" cy="3810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1600" u="none" cap="none" strike="noStrike">
                <a:solidFill>
                  <a:srgbClr val="7F7F7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00"/>
              <a:buFont typeface="Noto Sans Symbols"/>
              <a:buNone/>
              <a:defRPr b="0" i="0" sz="14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18" name="Google Shape;118;p12"/>
          <p:cNvSpPr txBox="1"/>
          <p:nvPr>
            <p:ph idx="2" type="body"/>
          </p:nvPr>
        </p:nvSpPr>
        <p:spPr>
          <a:xfrm>
            <a:off x="2589212" y="4354046"/>
            <a:ext cx="8915399" cy="1555864"/>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0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19" name="Google Shape;119;p12"/>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20" name="Google Shape;120;p12"/>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21" name="Google Shape;121;p12"/>
          <p:cNvSpPr/>
          <p:nvPr/>
        </p:nvSpPr>
        <p:spPr>
          <a:xfrm flipH="1" rot="10800000">
            <a:off x="-4189" y="31781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
        <p:nvSpPr>
          <p:cNvPr id="123" name="Google Shape;123;p1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00"/>
              <a:buFont typeface="Arial"/>
              <a:buNone/>
            </a:pPr>
            <a:r>
              <a:rPr b="0" i="0" lang="cs-CZ"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4" name="Google Shape;124;p1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00"/>
              <a:buFont typeface="Arial"/>
              <a:buNone/>
            </a:pPr>
            <a:r>
              <a:rPr b="0" i="0" lang="cs-CZ"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Jmenovka">
  <p:cSld name="Jmenovka">
    <p:spTree>
      <p:nvGrpSpPr>
        <p:cNvPr id="125" name="Shape 125"/>
        <p:cNvGrpSpPr/>
        <p:nvPr/>
      </p:nvGrpSpPr>
      <p:grpSpPr>
        <a:xfrm>
          <a:off x="0" y="0"/>
          <a:ext cx="0" cy="0"/>
          <a:chOff x="0" y="0"/>
          <a:chExt cx="0" cy="0"/>
        </a:xfrm>
      </p:grpSpPr>
      <p:sp>
        <p:nvSpPr>
          <p:cNvPr id="126" name="Google Shape;126;p13"/>
          <p:cNvSpPr txBox="1"/>
          <p:nvPr>
            <p:ph type="title"/>
          </p:nvPr>
        </p:nvSpPr>
        <p:spPr>
          <a:xfrm>
            <a:off x="2589213" y="2438400"/>
            <a:ext cx="8915400" cy="272484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48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127" name="Google Shape;127;p13"/>
          <p:cNvSpPr txBox="1"/>
          <p:nvPr>
            <p:ph idx="1" type="body"/>
          </p:nvPr>
        </p:nvSpPr>
        <p:spPr>
          <a:xfrm>
            <a:off x="2589213" y="5181600"/>
            <a:ext cx="8915400" cy="72962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330200" lvl="1" marL="914400" marR="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28" name="Google Shape;128;p13"/>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29" name="Google Shape;129;p13"/>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30" name="Google Shape;130;p13"/>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Jmenovka s citací">
  <p:cSld name="Jmenovka s citací">
    <p:spTree>
      <p:nvGrpSpPr>
        <p:cNvPr id="132" name="Shape 132"/>
        <p:cNvGrpSpPr/>
        <p:nvPr/>
      </p:nvGrpSpPr>
      <p:grpSpPr>
        <a:xfrm>
          <a:off x="0" y="0"/>
          <a:ext cx="0" cy="0"/>
          <a:chOff x="0" y="0"/>
          <a:chExt cx="0" cy="0"/>
        </a:xfrm>
      </p:grpSpPr>
      <p:sp>
        <p:nvSpPr>
          <p:cNvPr id="133" name="Google Shape;133;p14"/>
          <p:cNvSpPr txBox="1"/>
          <p:nvPr>
            <p:ph type="title"/>
          </p:nvPr>
        </p:nvSpPr>
        <p:spPr>
          <a:xfrm>
            <a:off x="2849949" y="609600"/>
            <a:ext cx="8393926" cy="28956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48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134" name="Google Shape;134;p14"/>
          <p:cNvSpPr txBox="1"/>
          <p:nvPr>
            <p:ph idx="1" type="body"/>
          </p:nvPr>
        </p:nvSpPr>
        <p:spPr>
          <a:xfrm>
            <a:off x="2589212" y="4343400"/>
            <a:ext cx="8915400" cy="8382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00"/>
              <a:buFont typeface="Noto Sans Symbols"/>
              <a:buNone/>
              <a:defRPr b="0" i="0" sz="14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35" name="Google Shape;135;p14"/>
          <p:cNvSpPr txBox="1"/>
          <p:nvPr>
            <p:ph idx="2" type="body"/>
          </p:nvPr>
        </p:nvSpPr>
        <p:spPr>
          <a:xfrm>
            <a:off x="2589213" y="5181600"/>
            <a:ext cx="8915400" cy="72962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330200" lvl="1" marL="914400" marR="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36" name="Google Shape;136;p14"/>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37" name="Google Shape;137;p14"/>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38" name="Google Shape;138;p14"/>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
        <p:nvSpPr>
          <p:cNvPr id="140" name="Google Shape;140;p1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00"/>
              <a:buFont typeface="Arial"/>
              <a:buNone/>
            </a:pPr>
            <a:r>
              <a:rPr b="0" i="0" lang="cs-CZ"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41" name="Google Shape;141;p1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00"/>
              <a:buFont typeface="Arial"/>
              <a:buNone/>
            </a:pPr>
            <a:r>
              <a:rPr b="0" i="0" lang="cs-CZ"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avda nebo nepravda">
  <p:cSld name="Pravda nebo nepravda">
    <p:spTree>
      <p:nvGrpSpPr>
        <p:cNvPr id="142" name="Shape 142"/>
        <p:cNvGrpSpPr/>
        <p:nvPr/>
      </p:nvGrpSpPr>
      <p:grpSpPr>
        <a:xfrm>
          <a:off x="0" y="0"/>
          <a:ext cx="0" cy="0"/>
          <a:chOff x="0" y="0"/>
          <a:chExt cx="0" cy="0"/>
        </a:xfrm>
      </p:grpSpPr>
      <p:sp>
        <p:nvSpPr>
          <p:cNvPr id="143" name="Google Shape;143;p15"/>
          <p:cNvSpPr txBox="1"/>
          <p:nvPr>
            <p:ph type="title"/>
          </p:nvPr>
        </p:nvSpPr>
        <p:spPr>
          <a:xfrm>
            <a:off x="2589212" y="627407"/>
            <a:ext cx="8915399" cy="288002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48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144" name="Google Shape;144;p15"/>
          <p:cNvSpPr txBox="1"/>
          <p:nvPr>
            <p:ph idx="1" type="body"/>
          </p:nvPr>
        </p:nvSpPr>
        <p:spPr>
          <a:xfrm>
            <a:off x="2589212" y="4343400"/>
            <a:ext cx="8915400" cy="8382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00"/>
              <a:buFont typeface="Noto Sans Symbols"/>
              <a:buNone/>
              <a:defRPr b="0" i="0" sz="14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5" name="Google Shape;145;p15"/>
          <p:cNvSpPr txBox="1"/>
          <p:nvPr>
            <p:ph idx="2" type="body"/>
          </p:nvPr>
        </p:nvSpPr>
        <p:spPr>
          <a:xfrm>
            <a:off x="2589213" y="5181600"/>
            <a:ext cx="8915400" cy="72962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330200" lvl="1" marL="914400" marR="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6" name="Google Shape;146;p15"/>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47" name="Google Shape;147;p15"/>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48" name="Google Shape;148;p15"/>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svislý text" type="vertTx">
  <p:cSld name="VERTICAL_TEXT">
    <p:spTree>
      <p:nvGrpSpPr>
        <p:cNvPr id="150" name="Shape 150"/>
        <p:cNvGrpSpPr/>
        <p:nvPr/>
      </p:nvGrpSpPr>
      <p:grpSpPr>
        <a:xfrm>
          <a:off x="0" y="0"/>
          <a:ext cx="0" cy="0"/>
          <a:chOff x="0" y="0"/>
          <a:chExt cx="0" cy="0"/>
        </a:xfrm>
      </p:grpSpPr>
      <p:sp>
        <p:nvSpPr>
          <p:cNvPr id="151" name="Google Shape;151;p16"/>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152" name="Google Shape;152;p16"/>
          <p:cNvSpPr txBox="1"/>
          <p:nvPr>
            <p:ph idx="1" type="body"/>
          </p:nvPr>
        </p:nvSpPr>
        <p:spPr>
          <a:xfrm rot="5400000">
            <a:off x="5103812" y="-381000"/>
            <a:ext cx="3886200" cy="8915400"/>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53" name="Google Shape;153;p16"/>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54" name="Google Shape;154;p16"/>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55" name="Google Shape;155;p16"/>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vislý nadpis a text" type="vertTitleAndTx">
  <p:cSld name="VERTICAL_TITLE_AND_VERTICAL_TEXT">
    <p:spTree>
      <p:nvGrpSpPr>
        <p:cNvPr id="157" name="Shape 157"/>
        <p:cNvGrpSpPr/>
        <p:nvPr/>
      </p:nvGrpSpPr>
      <p:grpSpPr>
        <a:xfrm>
          <a:off x="0" y="0"/>
          <a:ext cx="0" cy="0"/>
          <a:chOff x="0" y="0"/>
          <a:chExt cx="0" cy="0"/>
        </a:xfrm>
      </p:grpSpPr>
      <p:sp>
        <p:nvSpPr>
          <p:cNvPr id="158" name="Google Shape;158;p17"/>
          <p:cNvSpPr txBox="1"/>
          <p:nvPr>
            <p:ph type="title"/>
          </p:nvPr>
        </p:nvSpPr>
        <p:spPr>
          <a:xfrm rot="5400000">
            <a:off x="7756704" y="2165513"/>
            <a:ext cx="5283817" cy="2207601"/>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159" name="Google Shape;159;p17"/>
          <p:cNvSpPr txBox="1"/>
          <p:nvPr>
            <p:ph idx="1" type="body"/>
          </p:nvPr>
        </p:nvSpPr>
        <p:spPr>
          <a:xfrm rot="5400000">
            <a:off x="3185803" y="30814"/>
            <a:ext cx="5283817" cy="6477000"/>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60" name="Google Shape;160;p17"/>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61" name="Google Shape;161;p17"/>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62" name="Google Shape;162;p17"/>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Úvodní snímek" type="title">
  <p:cSld name="TITLE">
    <p:spTree>
      <p:nvGrpSpPr>
        <p:cNvPr id="47" name="Shape 47"/>
        <p:cNvGrpSpPr/>
        <p:nvPr/>
      </p:nvGrpSpPr>
      <p:grpSpPr>
        <a:xfrm>
          <a:off x="0" y="0"/>
          <a:ext cx="0" cy="0"/>
          <a:chOff x="0" y="0"/>
          <a:chExt cx="0" cy="0"/>
        </a:xfrm>
      </p:grpSpPr>
      <p:sp>
        <p:nvSpPr>
          <p:cNvPr id="48" name="Google Shape;48;p3"/>
          <p:cNvSpPr txBox="1"/>
          <p:nvPr>
            <p:ph type="ctrTitle"/>
          </p:nvPr>
        </p:nvSpPr>
        <p:spPr>
          <a:xfrm>
            <a:off x="2589213" y="2514600"/>
            <a:ext cx="8915399" cy="2262781"/>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54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49" name="Google Shape;49;p3"/>
          <p:cNvSpPr txBox="1"/>
          <p:nvPr>
            <p:ph idx="1" type="subTitle"/>
          </p:nvPr>
        </p:nvSpPr>
        <p:spPr>
          <a:xfrm>
            <a:off x="2589213" y="4777379"/>
            <a:ext cx="8915399" cy="1126283"/>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lvl="1" marR="0" algn="ctr">
              <a:lnSpc>
                <a:spcPct val="100000"/>
              </a:lnSpc>
              <a:spcBef>
                <a:spcPts val="1000"/>
              </a:spcBef>
              <a:spcAft>
                <a:spcPts val="0"/>
              </a:spcAft>
              <a:buClr>
                <a:schemeClr val="accent1"/>
              </a:buClr>
              <a:buSzPts val="1600"/>
              <a:buFont typeface="Noto Sans Symbols"/>
              <a:buNone/>
              <a:defRPr b="0" i="0" sz="1600" u="none" cap="none" strike="noStrike">
                <a:solidFill>
                  <a:srgbClr val="888888"/>
                </a:solidFill>
                <a:latin typeface="Century Gothic"/>
                <a:ea typeface="Century Gothic"/>
                <a:cs typeface="Century Gothic"/>
                <a:sym typeface="Century Gothic"/>
              </a:defRPr>
            </a:lvl2pPr>
            <a:lvl3pPr lvl="2" marR="0" algn="ctr">
              <a:lnSpc>
                <a:spcPct val="100000"/>
              </a:lnSpc>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3pPr>
            <a:lvl4pPr lvl="3" marR="0" algn="ctr">
              <a:lnSpc>
                <a:spcPct val="100000"/>
              </a:lnSpc>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4pPr>
            <a:lvl5pPr lvl="4" marR="0" algn="ctr">
              <a:lnSpc>
                <a:spcPct val="100000"/>
              </a:lnSpc>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5pPr>
            <a:lvl6pPr lvl="5" marR="0" algn="ctr">
              <a:lnSpc>
                <a:spcPct val="100000"/>
              </a:lnSpc>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6pPr>
            <a:lvl7pPr lvl="6" marR="0" algn="ctr">
              <a:lnSpc>
                <a:spcPct val="100000"/>
              </a:lnSpc>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7pPr>
            <a:lvl8pPr lvl="7" marR="0" algn="ctr">
              <a:lnSpc>
                <a:spcPct val="100000"/>
              </a:lnSpc>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8pPr>
            <a:lvl9pPr lvl="8" marR="0" algn="ctr">
              <a:lnSpc>
                <a:spcPct val="100000"/>
              </a:lnSpc>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9pPr>
          </a:lstStyle>
          <a:p/>
        </p:txBody>
      </p:sp>
      <p:sp>
        <p:nvSpPr>
          <p:cNvPr id="50" name="Google Shape;50;p3"/>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51" name="Google Shape;51;p3"/>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52" name="Google Shape;52;p3"/>
          <p:cNvSpPr/>
          <p:nvPr/>
        </p:nvSpPr>
        <p:spPr>
          <a:xfrm>
            <a:off x="0" y="4323810"/>
            <a:ext cx="1744652" cy="778589"/>
          </a:xfrm>
          <a:custGeom>
            <a:rect b="b" l="l" r="r" t="t"/>
            <a:pathLst>
              <a:path extrusionOk="0" h="120000" w="12000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4" name="Shape 54"/>
        <p:cNvGrpSpPr/>
        <p:nvPr/>
      </p:nvGrpSpPr>
      <p:grpSpPr>
        <a:xfrm>
          <a:off x="0" y="0"/>
          <a:ext cx="0" cy="0"/>
          <a:chOff x="0" y="0"/>
          <a:chExt cx="0" cy="0"/>
        </a:xfrm>
      </p:grpSpPr>
      <p:sp>
        <p:nvSpPr>
          <p:cNvPr id="55" name="Google Shape;55;p4"/>
          <p:cNvSpPr txBox="1"/>
          <p:nvPr>
            <p:ph type="title"/>
          </p:nvPr>
        </p:nvSpPr>
        <p:spPr>
          <a:xfrm>
            <a:off x="2592925" y="624110"/>
            <a:ext cx="8911687" cy="128089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56" name="Google Shape;56;p4"/>
          <p:cNvSpPr txBox="1"/>
          <p:nvPr>
            <p:ph idx="1" type="body"/>
          </p:nvPr>
        </p:nvSpPr>
        <p:spPr>
          <a:xfrm>
            <a:off x="2589212" y="2133600"/>
            <a:ext cx="8915400" cy="3777622"/>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57" name="Google Shape;57;p4"/>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58" name="Google Shape;58;p4"/>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59" name="Google Shape;59;p4"/>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áhlaví části" type="secHead">
  <p:cSld name="SECTION_HEADER">
    <p:spTree>
      <p:nvGrpSpPr>
        <p:cNvPr id="61" name="Shape 61"/>
        <p:cNvGrpSpPr/>
        <p:nvPr/>
      </p:nvGrpSpPr>
      <p:grpSpPr>
        <a:xfrm>
          <a:off x="0" y="0"/>
          <a:ext cx="0" cy="0"/>
          <a:chOff x="0" y="0"/>
          <a:chExt cx="0" cy="0"/>
        </a:xfrm>
      </p:grpSpPr>
      <p:sp>
        <p:nvSpPr>
          <p:cNvPr id="62" name="Google Shape;62;p5"/>
          <p:cNvSpPr txBox="1"/>
          <p:nvPr>
            <p:ph type="title"/>
          </p:nvPr>
        </p:nvSpPr>
        <p:spPr>
          <a:xfrm>
            <a:off x="2589212" y="2058750"/>
            <a:ext cx="8915399" cy="14688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40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63" name="Google Shape;63;p5"/>
          <p:cNvSpPr txBox="1"/>
          <p:nvPr>
            <p:ph idx="1" type="body"/>
          </p:nvPr>
        </p:nvSpPr>
        <p:spPr>
          <a:xfrm>
            <a:off x="2589212" y="3530129"/>
            <a:ext cx="8915399" cy="8604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2000" u="none" cap="none" strike="noStrike">
                <a:solidFill>
                  <a:srgbClr val="595959"/>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0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64" name="Google Shape;64;p5"/>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65" name="Google Shape;65;p5"/>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66" name="Google Shape;66;p5"/>
          <p:cNvSpPr/>
          <p:nvPr/>
        </p:nvSpPr>
        <p:spPr>
          <a:xfrm flipH="1" rot="10800000">
            <a:off x="-4189" y="31781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5"/>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va obsahy" type="twoObj">
  <p:cSld name="TWO_OBJECTS">
    <p:spTree>
      <p:nvGrpSpPr>
        <p:cNvPr id="68" name="Shape 68"/>
        <p:cNvGrpSpPr/>
        <p:nvPr/>
      </p:nvGrpSpPr>
      <p:grpSpPr>
        <a:xfrm>
          <a:off x="0" y="0"/>
          <a:ext cx="0" cy="0"/>
          <a:chOff x="0" y="0"/>
          <a:chExt cx="0" cy="0"/>
        </a:xfrm>
      </p:grpSpPr>
      <p:sp>
        <p:nvSpPr>
          <p:cNvPr id="69" name="Google Shape;69;p6"/>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70" name="Google Shape;70;p6"/>
          <p:cNvSpPr txBox="1"/>
          <p:nvPr>
            <p:ph idx="1" type="body"/>
          </p:nvPr>
        </p:nvSpPr>
        <p:spPr>
          <a:xfrm>
            <a:off x="2589212" y="2133600"/>
            <a:ext cx="4313864" cy="3777622"/>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1" name="Google Shape;71;p6"/>
          <p:cNvSpPr txBox="1"/>
          <p:nvPr>
            <p:ph idx="2" type="body"/>
          </p:nvPr>
        </p:nvSpPr>
        <p:spPr>
          <a:xfrm>
            <a:off x="7190747" y="2126222"/>
            <a:ext cx="4313864" cy="3777622"/>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2" name="Google Shape;72;p6"/>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73" name="Google Shape;73;p6"/>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74" name="Google Shape;74;p6"/>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ovnání" type="twoTxTwoObj">
  <p:cSld name="TWO_OBJECTS_WITH_TEXT">
    <p:spTree>
      <p:nvGrpSpPr>
        <p:cNvPr id="76" name="Shape 76"/>
        <p:cNvGrpSpPr/>
        <p:nvPr/>
      </p:nvGrpSpPr>
      <p:grpSpPr>
        <a:xfrm>
          <a:off x="0" y="0"/>
          <a:ext cx="0" cy="0"/>
          <a:chOff x="0" y="0"/>
          <a:chExt cx="0" cy="0"/>
        </a:xfrm>
      </p:grpSpPr>
      <p:sp>
        <p:nvSpPr>
          <p:cNvPr id="77" name="Google Shape;77;p7"/>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78" name="Google Shape;78;p7"/>
          <p:cNvSpPr txBox="1"/>
          <p:nvPr>
            <p:ph idx="1" type="body"/>
          </p:nvPr>
        </p:nvSpPr>
        <p:spPr>
          <a:xfrm>
            <a:off x="2939373" y="1972703"/>
            <a:ext cx="3992732" cy="5762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24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0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9" name="Google Shape;79;p7"/>
          <p:cNvSpPr txBox="1"/>
          <p:nvPr>
            <p:ph idx="2" type="body"/>
          </p:nvPr>
        </p:nvSpPr>
        <p:spPr>
          <a:xfrm>
            <a:off x="2589212" y="2548966"/>
            <a:ext cx="4342893" cy="3354060"/>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80" name="Google Shape;80;p7"/>
          <p:cNvSpPr txBox="1"/>
          <p:nvPr>
            <p:ph idx="3" type="body"/>
          </p:nvPr>
        </p:nvSpPr>
        <p:spPr>
          <a:xfrm>
            <a:off x="7506629" y="1969475"/>
            <a:ext cx="3999001" cy="5762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24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0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81" name="Google Shape;81;p7"/>
          <p:cNvSpPr txBox="1"/>
          <p:nvPr>
            <p:ph idx="4" type="body"/>
          </p:nvPr>
        </p:nvSpPr>
        <p:spPr>
          <a:xfrm>
            <a:off x="7166957" y="2545738"/>
            <a:ext cx="4338674" cy="3354060"/>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82" name="Google Shape;82;p7"/>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83" name="Google Shape;83;p7"/>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84" name="Google Shape;84;p7"/>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uze nadpis" type="titleOnly">
  <p:cSld name="TITLE_ONLY">
    <p:spTree>
      <p:nvGrpSpPr>
        <p:cNvPr id="86" name="Shape 86"/>
        <p:cNvGrpSpPr/>
        <p:nvPr/>
      </p:nvGrpSpPr>
      <p:grpSpPr>
        <a:xfrm>
          <a:off x="0" y="0"/>
          <a:ext cx="0" cy="0"/>
          <a:chOff x="0" y="0"/>
          <a:chExt cx="0" cy="0"/>
        </a:xfrm>
      </p:grpSpPr>
      <p:sp>
        <p:nvSpPr>
          <p:cNvPr id="87" name="Google Shape;87;p8"/>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88" name="Google Shape;88;p8"/>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89" name="Google Shape;89;p8"/>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90" name="Google Shape;90;p8"/>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sah s titulkem" type="objTx">
  <p:cSld name="OBJECT_WITH_CAPTION_TEXT">
    <p:spTree>
      <p:nvGrpSpPr>
        <p:cNvPr id="92" name="Shape 92"/>
        <p:cNvGrpSpPr/>
        <p:nvPr/>
      </p:nvGrpSpPr>
      <p:grpSpPr>
        <a:xfrm>
          <a:off x="0" y="0"/>
          <a:ext cx="0" cy="0"/>
          <a:chOff x="0" y="0"/>
          <a:chExt cx="0" cy="0"/>
        </a:xfrm>
      </p:grpSpPr>
      <p:sp>
        <p:nvSpPr>
          <p:cNvPr id="93" name="Google Shape;93;p9"/>
          <p:cNvSpPr txBox="1"/>
          <p:nvPr>
            <p:ph type="title"/>
          </p:nvPr>
        </p:nvSpPr>
        <p:spPr>
          <a:xfrm>
            <a:off x="2589212" y="446088"/>
            <a:ext cx="3505199" cy="976312"/>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20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94" name="Google Shape;94;p9"/>
          <p:cNvSpPr txBox="1"/>
          <p:nvPr>
            <p:ph idx="1" type="body"/>
          </p:nvPr>
        </p:nvSpPr>
        <p:spPr>
          <a:xfrm>
            <a:off x="6323012" y="446088"/>
            <a:ext cx="5181600" cy="5414963"/>
          </a:xfrm>
          <a:prstGeom prst="rect">
            <a:avLst/>
          </a:prstGeom>
          <a:noFill/>
          <a:ln>
            <a:noFill/>
          </a:ln>
        </p:spPr>
        <p:txBody>
          <a:bodyPr anchorCtr="0" anchor="ctr" bIns="91425" lIns="91425" spcFirstLastPara="1" rIns="91425" wrap="square" tIns="91425">
            <a:noAutofit/>
          </a:bodyPr>
          <a:lstStyle>
            <a:lvl1pPr indent="-342900" lvl="0" marL="457200" marR="0" algn="l">
              <a:lnSpc>
                <a:spcPct val="100000"/>
              </a:lnSpc>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95" name="Google Shape;95;p9"/>
          <p:cNvSpPr txBox="1"/>
          <p:nvPr>
            <p:ph idx="2" type="body"/>
          </p:nvPr>
        </p:nvSpPr>
        <p:spPr>
          <a:xfrm>
            <a:off x="2589212" y="1598613"/>
            <a:ext cx="3505199" cy="4262436"/>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96" name="Google Shape;96;p9"/>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97" name="Google Shape;97;p9"/>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98" name="Google Shape;98;p9"/>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rázek s titulkem" type="picTx">
  <p:cSld name="PICTURE_WITH_CAPTION_TEXT">
    <p:spTree>
      <p:nvGrpSpPr>
        <p:cNvPr id="100" name="Shape 100"/>
        <p:cNvGrpSpPr/>
        <p:nvPr/>
      </p:nvGrpSpPr>
      <p:grpSpPr>
        <a:xfrm>
          <a:off x="0" y="0"/>
          <a:ext cx="0" cy="0"/>
          <a:chOff x="0" y="0"/>
          <a:chExt cx="0" cy="0"/>
        </a:xfrm>
      </p:grpSpPr>
      <p:sp>
        <p:nvSpPr>
          <p:cNvPr id="101" name="Google Shape;101;p10"/>
          <p:cNvSpPr txBox="1"/>
          <p:nvPr>
            <p:ph type="title"/>
          </p:nvPr>
        </p:nvSpPr>
        <p:spPr>
          <a:xfrm>
            <a:off x="2589213" y="4800600"/>
            <a:ext cx="8915400"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262626"/>
              </a:buClr>
              <a:buSzPts val="1400"/>
              <a:buFont typeface="Century Gothic"/>
              <a:buNone/>
              <a:defRPr b="0" i="0" sz="2400" u="none" cap="none" strike="noStrike">
                <a:solidFill>
                  <a:srgbClr val="262626"/>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102" name="Google Shape;102;p10"/>
          <p:cNvSpPr/>
          <p:nvPr>
            <p:ph idx="2" type="pic"/>
          </p:nvPr>
        </p:nvSpPr>
        <p:spPr>
          <a:xfrm>
            <a:off x="2589212" y="634965"/>
            <a:ext cx="8915400" cy="385497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03" name="Google Shape;103;p10"/>
          <p:cNvSpPr txBox="1"/>
          <p:nvPr>
            <p:ph idx="1" type="body"/>
          </p:nvPr>
        </p:nvSpPr>
        <p:spPr>
          <a:xfrm>
            <a:off x="2589213" y="5367338"/>
            <a:ext cx="8915400" cy="49371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000"/>
              </a:spcBef>
              <a:spcAft>
                <a:spcPts val="0"/>
              </a:spcAft>
              <a:buClr>
                <a:schemeClr val="accent1"/>
              </a:buClr>
              <a:buSzPts val="1800"/>
              <a:buFont typeface="Noto Sans Symbols"/>
              <a:buNone/>
              <a:defRPr b="0" i="0" sz="12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04" name="Google Shape;104;p10"/>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05" name="Google Shape;105;p10"/>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lvl="1"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06" name="Google Shape;106;p10"/>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F0F0F0"/>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rect b="b" l="l" r="r" t="t"/>
              <a:pathLst>
                <a:path extrusionOk="0" h="120000" w="12000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
            <p:cNvSpPr/>
            <p:nvPr/>
          </p:nvSpPr>
          <p:spPr>
            <a:xfrm>
              <a:off x="2597151" y="2779713"/>
              <a:ext cx="550863" cy="1978025"/>
            </a:xfrm>
            <a:custGeom>
              <a:rect b="b" l="l" r="r" t="t"/>
              <a:pathLst>
                <a:path extrusionOk="0" h="120000" w="12000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
            <p:cNvSpPr/>
            <p:nvPr/>
          </p:nvSpPr>
          <p:spPr>
            <a:xfrm>
              <a:off x="3175001" y="4730750"/>
              <a:ext cx="519113" cy="1209675"/>
            </a:xfrm>
            <a:custGeom>
              <a:rect b="b" l="l" r="r" t="t"/>
              <a:pathLst>
                <a:path extrusionOk="0" h="120000" w="12000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3305176" y="5630863"/>
              <a:ext cx="146050" cy="309563"/>
            </a:xfrm>
            <a:custGeom>
              <a:rect b="b" l="l" r="r" t="t"/>
              <a:pathLst>
                <a:path extrusionOk="0" h="120000" w="12000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
            <p:cNvSpPr/>
            <p:nvPr/>
          </p:nvSpPr>
          <p:spPr>
            <a:xfrm>
              <a:off x="2573338" y="2817813"/>
              <a:ext cx="700088" cy="2835275"/>
            </a:xfrm>
            <a:custGeom>
              <a:rect b="b" l="l" r="r" t="t"/>
              <a:pathLst>
                <a:path extrusionOk="0" h="120000" w="12000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2506663" y="285750"/>
              <a:ext cx="90488" cy="2493963"/>
            </a:xfrm>
            <a:custGeom>
              <a:rect b="b" l="l" r="r" t="t"/>
              <a:pathLst>
                <a:path extrusionOk="0" h="120000" w="12000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
            <p:cNvSpPr/>
            <p:nvPr/>
          </p:nvSpPr>
          <p:spPr>
            <a:xfrm>
              <a:off x="2554288" y="2598738"/>
              <a:ext cx="66675" cy="420688"/>
            </a:xfrm>
            <a:custGeom>
              <a:rect b="b" l="l" r="r" t="t"/>
              <a:pathLst>
                <a:path extrusionOk="0" h="120000" w="12000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
            <p:cNvSpPr/>
            <p:nvPr/>
          </p:nvSpPr>
          <p:spPr>
            <a:xfrm>
              <a:off x="3143251" y="4757738"/>
              <a:ext cx="161925" cy="873125"/>
            </a:xfrm>
            <a:custGeom>
              <a:rect b="b" l="l" r="r" t="t"/>
              <a:pathLst>
                <a:path extrusionOk="0" h="120000" w="12000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
            <p:cNvSpPr/>
            <p:nvPr/>
          </p:nvSpPr>
          <p:spPr>
            <a:xfrm>
              <a:off x="3148013" y="1282700"/>
              <a:ext cx="1768475" cy="3448050"/>
            </a:xfrm>
            <a:custGeom>
              <a:rect b="b" l="l" r="r" t="t"/>
              <a:pathLst>
                <a:path extrusionOk="0" h="120000" w="12000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
            <p:cNvSpPr/>
            <p:nvPr/>
          </p:nvSpPr>
          <p:spPr>
            <a:xfrm>
              <a:off x="3273426" y="5653088"/>
              <a:ext cx="138113" cy="287338"/>
            </a:xfrm>
            <a:custGeom>
              <a:rect b="b" l="l" r="r" t="t"/>
              <a:pathLst>
                <a:path extrusionOk="0" h="120000" w="12000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
            <p:cNvSpPr/>
            <p:nvPr/>
          </p:nvSpPr>
          <p:spPr>
            <a:xfrm>
              <a:off x="3143251" y="4656138"/>
              <a:ext cx="31750" cy="188913"/>
            </a:xfrm>
            <a:custGeom>
              <a:rect b="b" l="l" r="r" t="t"/>
              <a:pathLst>
                <a:path extrusionOk="0" h="120000" w="12000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
            <p:cNvSpPr/>
            <p:nvPr/>
          </p:nvSpPr>
          <p:spPr>
            <a:xfrm>
              <a:off x="3211513" y="5410200"/>
              <a:ext cx="203200" cy="530225"/>
            </a:xfrm>
            <a:custGeom>
              <a:rect b="b" l="l" r="r" t="t"/>
              <a:pathLst>
                <a:path extrusionOk="0" h="120000" w="12000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1"/>
          <p:cNvGrpSpPr/>
          <p:nvPr/>
        </p:nvGrpSpPr>
        <p:grpSpPr>
          <a:xfrm>
            <a:off x="27222" y="-786"/>
            <a:ext cx="2356674" cy="6854039"/>
            <a:chOff x="6627813" y="194833"/>
            <a:chExt cx="1952625" cy="5678918"/>
          </a:xfrm>
        </p:grpSpPr>
        <p:sp>
          <p:nvSpPr>
            <p:cNvPr id="24" name="Google Shape;24;p1"/>
            <p:cNvSpPr/>
            <p:nvPr/>
          </p:nvSpPr>
          <p:spPr>
            <a:xfrm>
              <a:off x="6627813" y="194833"/>
              <a:ext cx="409575" cy="3646488"/>
            </a:xfrm>
            <a:custGeom>
              <a:rect b="b" l="l" r="r" t="t"/>
              <a:pathLst>
                <a:path extrusionOk="0" h="120000" w="12000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
            <p:cNvSpPr/>
            <p:nvPr/>
          </p:nvSpPr>
          <p:spPr>
            <a:xfrm>
              <a:off x="7061201" y="3771900"/>
              <a:ext cx="350838" cy="1309688"/>
            </a:xfrm>
            <a:custGeom>
              <a:rect b="b" l="l" r="r" t="t"/>
              <a:pathLst>
                <a:path extrusionOk="0" h="120000" w="12000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
            <p:cNvSpPr/>
            <p:nvPr/>
          </p:nvSpPr>
          <p:spPr>
            <a:xfrm>
              <a:off x="7439026" y="5053013"/>
              <a:ext cx="357188" cy="820738"/>
            </a:xfrm>
            <a:custGeom>
              <a:rect b="b" l="l" r="r" t="t"/>
              <a:pathLst>
                <a:path extrusionOk="0" h="120000" w="12000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
            <p:cNvSpPr/>
            <p:nvPr/>
          </p:nvSpPr>
          <p:spPr>
            <a:xfrm>
              <a:off x="7037388" y="3811588"/>
              <a:ext cx="457200" cy="1852613"/>
            </a:xfrm>
            <a:custGeom>
              <a:rect b="b" l="l" r="r" t="t"/>
              <a:pathLst>
                <a:path extrusionOk="0" h="120000" w="12000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
            <p:cNvSpPr/>
            <p:nvPr/>
          </p:nvSpPr>
          <p:spPr>
            <a:xfrm>
              <a:off x="6992938" y="1263650"/>
              <a:ext cx="144463" cy="2508250"/>
            </a:xfrm>
            <a:custGeom>
              <a:rect b="b" l="l" r="r" t="t"/>
              <a:pathLst>
                <a:path extrusionOk="0" h="120000" w="12000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
            <p:cNvSpPr/>
            <p:nvPr/>
          </p:nvSpPr>
          <p:spPr>
            <a:xfrm>
              <a:off x="7526338" y="5640388"/>
              <a:ext cx="111125" cy="233363"/>
            </a:xfrm>
            <a:custGeom>
              <a:rect b="b" l="l" r="r" t="t"/>
              <a:pathLst>
                <a:path extrusionOk="0" h="120000" w="12000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
            <p:cNvSpPr/>
            <p:nvPr/>
          </p:nvSpPr>
          <p:spPr>
            <a:xfrm>
              <a:off x="7021513" y="3598863"/>
              <a:ext cx="68263" cy="423863"/>
            </a:xfrm>
            <a:custGeom>
              <a:rect b="b" l="l" r="r" t="t"/>
              <a:pathLst>
                <a:path extrusionOk="0" h="120000" w="12000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
            <p:cNvSpPr/>
            <p:nvPr/>
          </p:nvSpPr>
          <p:spPr>
            <a:xfrm>
              <a:off x="7412038" y="2801938"/>
              <a:ext cx="1168400" cy="2251075"/>
            </a:xfrm>
            <a:custGeom>
              <a:rect b="b" l="l" r="r" t="t"/>
              <a:pathLst>
                <a:path extrusionOk="0" h="120000" w="12000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
            <p:cNvSpPr/>
            <p:nvPr/>
          </p:nvSpPr>
          <p:spPr>
            <a:xfrm>
              <a:off x="7494588" y="5664200"/>
              <a:ext cx="100013" cy="209550"/>
            </a:xfrm>
            <a:custGeom>
              <a:rect b="b" l="l" r="r" t="t"/>
              <a:pathLst>
                <a:path extrusionOk="0" h="120000" w="12000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
            <p:cNvSpPr/>
            <p:nvPr/>
          </p:nvSpPr>
          <p:spPr>
            <a:xfrm>
              <a:off x="7412038" y="5081588"/>
              <a:ext cx="114300" cy="558800"/>
            </a:xfrm>
            <a:custGeom>
              <a:rect b="b" l="l" r="r" t="t"/>
              <a:pathLst>
                <a:path extrusionOk="0" h="120000" w="12000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
            <p:cNvSpPr/>
            <p:nvPr/>
          </p:nvSpPr>
          <p:spPr>
            <a:xfrm>
              <a:off x="7412038" y="4978400"/>
              <a:ext cx="31750" cy="188913"/>
            </a:xfrm>
            <a:custGeom>
              <a:rect b="b" l="l" r="r" t="t"/>
              <a:pathLst>
                <a:path extrusionOk="0" h="120000" w="12000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
            <p:cNvSpPr/>
            <p:nvPr/>
          </p:nvSpPr>
          <p:spPr>
            <a:xfrm>
              <a:off x="7439026" y="5434013"/>
              <a:ext cx="174625" cy="439738"/>
            </a:xfrm>
            <a:custGeom>
              <a:rect b="b" l="l" r="r" t="t"/>
              <a:pathLst>
                <a:path extrusionOk="0" h="120000" w="12000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262626"/>
              </a:buClr>
              <a:buSzPts val="14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8" name="Google Shape;38;p1"/>
          <p:cNvSpPr txBox="1"/>
          <p:nvPr>
            <p:ph idx="1" type="body"/>
          </p:nvPr>
        </p:nvSpPr>
        <p:spPr>
          <a:xfrm>
            <a:off x="2589212" y="2133600"/>
            <a:ext cx="8915400" cy="3886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1"/>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888888"/>
              </a:buClr>
              <a:buSzPts val="1400"/>
              <a:buFont typeface="Century Gothic"/>
              <a:buNone/>
              <a:defRPr b="0" i="0" sz="9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1"/>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entury Gothic"/>
              <a:buNone/>
              <a:defRPr b="0" i="0" sz="9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500"/>
              <a:buFont typeface="Century Gothic"/>
              <a:buNone/>
              <a:defRPr b="0" i="0" sz="2000" u="none" cap="none" strike="noStrike">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5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xEl>
                                              <p:pRg end="0" st="0"/>
                                            </p:txEl>
                                          </p:spTgt>
                                        </p:tgtEl>
                                        <p:attrNameLst>
                                          <p:attrName>style.visibility</p:attrName>
                                        </p:attrNameLst>
                                      </p:cBhvr>
                                      <p:to>
                                        <p:strVal val="visible"/>
                                      </p:to>
                                    </p:set>
                                    <p:animEffect filter="fade" transition="in">
                                      <p:cBhvr>
                                        <p:cTn dur="500"/>
                                        <p:tgtEl>
                                          <p:spTgt spid="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xEl>
                                              <p:pRg end="1" st="1"/>
                                            </p:txEl>
                                          </p:spTgt>
                                        </p:tgtEl>
                                        <p:attrNameLst>
                                          <p:attrName>style.visibility</p:attrName>
                                        </p:attrNameLst>
                                      </p:cBhvr>
                                      <p:to>
                                        <p:strVal val="visible"/>
                                      </p:to>
                                    </p:set>
                                    <p:animEffect filter="fade" transition="in">
                                      <p:cBhvr>
                                        <p:cTn dur="500"/>
                                        <p:tgtEl>
                                          <p:spTgt spid="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xEl>
                                              <p:pRg end="2" st="2"/>
                                            </p:txEl>
                                          </p:spTgt>
                                        </p:tgtEl>
                                        <p:attrNameLst>
                                          <p:attrName>style.visibility</p:attrName>
                                        </p:attrNameLst>
                                      </p:cBhvr>
                                      <p:to>
                                        <p:strVal val="visible"/>
                                      </p:to>
                                    </p:set>
                                    <p:animEffect filter="fade" transition="in">
                                      <p:cBhvr>
                                        <p:cTn dur="500"/>
                                        <p:tgtEl>
                                          <p:spTgt spid="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xEl>
                                              <p:pRg end="3" st="3"/>
                                            </p:txEl>
                                          </p:spTgt>
                                        </p:tgtEl>
                                        <p:attrNameLst>
                                          <p:attrName>style.visibility</p:attrName>
                                        </p:attrNameLst>
                                      </p:cBhvr>
                                      <p:to>
                                        <p:strVal val="visible"/>
                                      </p:to>
                                    </p:set>
                                    <p:animEffect filter="fade" transition="in">
                                      <p:cBhvr>
                                        <p:cTn dur="500"/>
                                        <p:tgtEl>
                                          <p:spTgt spid="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xEl>
                                              <p:pRg end="4" st="4"/>
                                            </p:txEl>
                                          </p:spTgt>
                                        </p:tgtEl>
                                        <p:attrNameLst>
                                          <p:attrName>style.visibility</p:attrName>
                                        </p:attrNameLst>
                                      </p:cBhvr>
                                      <p:to>
                                        <p:strVal val="visible"/>
                                      </p:to>
                                    </p:set>
                                    <p:animEffect filter="fade" transition="in">
                                      <p:cBhvr>
                                        <p:cTn dur="500"/>
                                        <p:tgtEl>
                                          <p:spTgt spid="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xEl>
                                              <p:pRg end="5" st="5"/>
                                            </p:txEl>
                                          </p:spTgt>
                                        </p:tgtEl>
                                        <p:attrNameLst>
                                          <p:attrName>style.visibility</p:attrName>
                                        </p:attrNameLst>
                                      </p:cBhvr>
                                      <p:to>
                                        <p:strVal val="visible"/>
                                      </p:to>
                                    </p:set>
                                    <p:animEffect filter="fade" transition="in">
                                      <p:cBhvr>
                                        <p:cTn dur="500"/>
                                        <p:tgtEl>
                                          <p:spTgt spid="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xEl>
                                              <p:pRg end="6" st="6"/>
                                            </p:txEl>
                                          </p:spTgt>
                                        </p:tgtEl>
                                        <p:attrNameLst>
                                          <p:attrName>style.visibility</p:attrName>
                                        </p:attrNameLst>
                                      </p:cBhvr>
                                      <p:to>
                                        <p:strVal val="visible"/>
                                      </p:to>
                                    </p:set>
                                    <p:animEffect filter="fade" transition="in">
                                      <p:cBhvr>
                                        <p:cTn dur="500"/>
                                        <p:tgtEl>
                                          <p:spTgt spid="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xEl>
                                              <p:pRg end="7" st="7"/>
                                            </p:txEl>
                                          </p:spTgt>
                                        </p:tgtEl>
                                        <p:attrNameLst>
                                          <p:attrName>style.visibility</p:attrName>
                                        </p:attrNameLst>
                                      </p:cBhvr>
                                      <p:to>
                                        <p:strVal val="visible"/>
                                      </p:to>
                                    </p:set>
                                    <p:animEffect filter="fade" transition="in">
                                      <p:cBhvr>
                                        <p:cTn dur="500"/>
                                        <p:tgtEl>
                                          <p:spTgt spid="3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xEl>
                                              <p:pRg end="8" st="8"/>
                                            </p:txEl>
                                          </p:spTgt>
                                        </p:tgtEl>
                                        <p:attrNameLst>
                                          <p:attrName>style.visibility</p:attrName>
                                        </p:attrNameLst>
                                      </p:cBhvr>
                                      <p:to>
                                        <p:strVal val="visible"/>
                                      </p:to>
                                    </p:set>
                                    <p:animEffect filter="fade" transition="in">
                                      <p:cBhvr>
                                        <p:cTn dur="500"/>
                                        <p:tgtEl>
                                          <p:spTgt spid="3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
                                        </p:tgtEl>
                                      </p:cBhvr>
                                    </p:animEffect>
                                    <p:set>
                                      <p:cBhvr>
                                        <p:cTn dur="1" fill="hold">
                                          <p:stCondLst>
                                            <p:cond delay="500"/>
                                          </p:stCondLst>
                                        </p:cTn>
                                        <p:tgtEl>
                                          <p:spTgt spid="3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
                                            <p:txEl>
                                              <p:pRg end="0" st="0"/>
                                            </p:txEl>
                                          </p:spTgt>
                                        </p:tgtEl>
                                      </p:cBhvr>
                                    </p:animEffect>
                                    <p:set>
                                      <p:cBhvr>
                                        <p:cTn dur="1" fill="hold">
                                          <p:stCondLst>
                                            <p:cond delay="500"/>
                                          </p:stCondLst>
                                        </p:cTn>
                                        <p:tgtEl>
                                          <p:spTgt spid="38">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
                                            <p:txEl>
                                              <p:pRg end="1" st="1"/>
                                            </p:txEl>
                                          </p:spTgt>
                                        </p:tgtEl>
                                      </p:cBhvr>
                                    </p:animEffect>
                                    <p:set>
                                      <p:cBhvr>
                                        <p:cTn dur="1" fill="hold">
                                          <p:stCondLst>
                                            <p:cond delay="500"/>
                                          </p:stCondLst>
                                        </p:cTn>
                                        <p:tgtEl>
                                          <p:spTgt spid="38">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
                                            <p:txEl>
                                              <p:pRg end="2" st="2"/>
                                            </p:txEl>
                                          </p:spTgt>
                                        </p:tgtEl>
                                      </p:cBhvr>
                                    </p:animEffect>
                                    <p:set>
                                      <p:cBhvr>
                                        <p:cTn dur="1" fill="hold">
                                          <p:stCondLst>
                                            <p:cond delay="500"/>
                                          </p:stCondLst>
                                        </p:cTn>
                                        <p:tgtEl>
                                          <p:spTgt spid="38">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
                                            <p:txEl>
                                              <p:pRg end="3" st="3"/>
                                            </p:txEl>
                                          </p:spTgt>
                                        </p:tgtEl>
                                      </p:cBhvr>
                                    </p:animEffect>
                                    <p:set>
                                      <p:cBhvr>
                                        <p:cTn dur="1" fill="hold">
                                          <p:stCondLst>
                                            <p:cond delay="500"/>
                                          </p:stCondLst>
                                        </p:cTn>
                                        <p:tgtEl>
                                          <p:spTgt spid="38">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
                                            <p:txEl>
                                              <p:pRg end="4" st="4"/>
                                            </p:txEl>
                                          </p:spTgt>
                                        </p:tgtEl>
                                      </p:cBhvr>
                                    </p:animEffect>
                                    <p:set>
                                      <p:cBhvr>
                                        <p:cTn dur="1" fill="hold">
                                          <p:stCondLst>
                                            <p:cond delay="500"/>
                                          </p:stCondLst>
                                        </p:cTn>
                                        <p:tgtEl>
                                          <p:spTgt spid="38">
                                            <p:txEl>
                                              <p:pRg end="4" st="4"/>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
                                            <p:txEl>
                                              <p:pRg end="5" st="5"/>
                                            </p:txEl>
                                          </p:spTgt>
                                        </p:tgtEl>
                                      </p:cBhvr>
                                    </p:animEffect>
                                    <p:set>
                                      <p:cBhvr>
                                        <p:cTn dur="1" fill="hold">
                                          <p:stCondLst>
                                            <p:cond delay="500"/>
                                          </p:stCondLst>
                                        </p:cTn>
                                        <p:tgtEl>
                                          <p:spTgt spid="38">
                                            <p:txEl>
                                              <p:pRg end="5" st="5"/>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
                                            <p:txEl>
                                              <p:pRg end="6" st="6"/>
                                            </p:txEl>
                                          </p:spTgt>
                                        </p:tgtEl>
                                      </p:cBhvr>
                                    </p:animEffect>
                                    <p:set>
                                      <p:cBhvr>
                                        <p:cTn dur="1" fill="hold">
                                          <p:stCondLst>
                                            <p:cond delay="500"/>
                                          </p:stCondLst>
                                        </p:cTn>
                                        <p:tgtEl>
                                          <p:spTgt spid="38">
                                            <p:txEl>
                                              <p:pRg end="6" st="6"/>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
                                            <p:txEl>
                                              <p:pRg end="7" st="7"/>
                                            </p:txEl>
                                          </p:spTgt>
                                        </p:tgtEl>
                                      </p:cBhvr>
                                    </p:animEffect>
                                    <p:set>
                                      <p:cBhvr>
                                        <p:cTn dur="1" fill="hold">
                                          <p:stCondLst>
                                            <p:cond delay="500"/>
                                          </p:stCondLst>
                                        </p:cTn>
                                        <p:tgtEl>
                                          <p:spTgt spid="38">
                                            <p:txEl>
                                              <p:pRg end="7" st="7"/>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
                                            <p:txEl>
                                              <p:pRg end="8" st="8"/>
                                            </p:txEl>
                                          </p:spTgt>
                                        </p:tgtEl>
                                      </p:cBhvr>
                                    </p:animEffect>
                                    <p:set>
                                      <p:cBhvr>
                                        <p:cTn dur="1" fill="hold">
                                          <p:stCondLst>
                                            <p:cond delay="500"/>
                                          </p:stCondLst>
                                        </p:cTn>
                                        <p:tgtEl>
                                          <p:spTgt spid="38">
                                            <p:txEl>
                                              <p:pRg end="8" st="8"/>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hyperlink" Target="http://zakony.centrum.cz/insolvencni-zakon/cast-1-hlava-4-dil-5-paragraf-140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hyperlink" Target="http://zakony.centrum.cz/insolvencni-zakon/cast-2-hlava-5-paragraf-409"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hyperlink" Target="http://zakony.centrum.cz/insolvencni-zakon/cast-2-hlava-5-paragraf-418"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hyperlink" Target="http://zakony.centrum.cz/insolvencni-zakon/cast-1-hlava-4-dil-5-paragraf-140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1.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9.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17.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22.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25.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23.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21.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descr="kostra" id="168" name="Google Shape;168;p18"/>
          <p:cNvPicPr preferRelativeResize="0"/>
          <p:nvPr/>
        </p:nvPicPr>
        <p:blipFill rotWithShape="1">
          <a:blip r:embed="rId3">
            <a:alphaModFix/>
          </a:blip>
          <a:srcRect b="0" l="0" r="0" t="0"/>
          <a:stretch/>
        </p:blipFill>
        <p:spPr>
          <a:xfrm>
            <a:off x="1524000" y="1"/>
            <a:ext cx="6357938" cy="6583363"/>
          </a:xfrm>
          <a:prstGeom prst="rect">
            <a:avLst/>
          </a:prstGeom>
          <a:noFill/>
          <a:ln>
            <a:noFill/>
          </a:ln>
        </p:spPr>
      </p:pic>
      <p:sp>
        <p:nvSpPr>
          <p:cNvPr id="169" name="Google Shape;169;p18"/>
          <p:cNvSpPr txBox="1"/>
          <p:nvPr/>
        </p:nvSpPr>
        <p:spPr>
          <a:xfrm>
            <a:off x="8010286" y="2228699"/>
            <a:ext cx="3826800" cy="305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Century Gothic"/>
              <a:buNone/>
            </a:pPr>
            <a:r>
              <a:rPr b="1" i="0" lang="cs-CZ" sz="4800" u="none" cap="none" strike="noStrike">
                <a:solidFill>
                  <a:srgbClr val="FF0000"/>
                </a:solidFill>
                <a:latin typeface="Century Gothic"/>
                <a:ea typeface="Century Gothic"/>
                <a:cs typeface="Century Gothic"/>
                <a:sym typeface="Century Gothic"/>
              </a:rPr>
              <a:t>Insolvence v praxi – novela zákona 2019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pic>
        <p:nvPicPr>
          <p:cNvPr descr="http://oddluzeniolomouc.cz/content/temp/img01.jpg" id="221" name="Google Shape;221;p27"/>
          <p:cNvPicPr preferRelativeResize="0"/>
          <p:nvPr/>
        </p:nvPicPr>
        <p:blipFill rotWithShape="1">
          <a:blip r:embed="rId3">
            <a:alphaModFix/>
          </a:blip>
          <a:srcRect b="0" l="0" r="0" t="0"/>
          <a:stretch/>
        </p:blipFill>
        <p:spPr>
          <a:xfrm>
            <a:off x="4336656" y="1512903"/>
            <a:ext cx="4455309" cy="4721225"/>
          </a:xfrm>
          <a:prstGeom prst="rect">
            <a:avLst/>
          </a:prstGeom>
          <a:noFill/>
          <a:ln>
            <a:noFill/>
          </a:ln>
        </p:spPr>
      </p:pic>
      <p:sp>
        <p:nvSpPr>
          <p:cNvPr id="222" name="Google Shape;222;p27"/>
          <p:cNvSpPr txBox="1"/>
          <p:nvPr/>
        </p:nvSpPr>
        <p:spPr>
          <a:xfrm>
            <a:off x="2381251" y="928688"/>
            <a:ext cx="8366125" cy="58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Arial"/>
              <a:buNone/>
            </a:pPr>
            <a:r>
              <a:rPr b="1" i="0" lang="cs-CZ" sz="3200" u="none" cap="none" strike="noStrike">
                <a:solidFill>
                  <a:schemeClr val="dk1"/>
                </a:solidFill>
                <a:latin typeface="Arial"/>
                <a:ea typeface="Arial"/>
                <a:cs typeface="Arial"/>
                <a:sym typeface="Arial"/>
              </a:rPr>
              <a:t>Co to pro nás znamená?</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8"/>
          <p:cNvSpPr txBox="1"/>
          <p:nvPr/>
        </p:nvSpPr>
        <p:spPr>
          <a:xfrm>
            <a:off x="1218975" y="-64168"/>
            <a:ext cx="10973025" cy="68580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rgbClr val="000000"/>
              </a:buClr>
              <a:buSzPts val="3000"/>
              <a:buFont typeface="Arial"/>
              <a:buAutoNum type="arabicPeriod"/>
            </a:pPr>
            <a:r>
              <a:rPr b="1" i="0" lang="cs-CZ" sz="3000" u="none" cap="none" strike="noStrike">
                <a:solidFill>
                  <a:srgbClr val="000000"/>
                </a:solidFill>
                <a:latin typeface="Arial"/>
                <a:ea typeface="Arial"/>
                <a:cs typeface="Arial"/>
                <a:sym typeface="Arial"/>
              </a:rPr>
              <a:t>Dlužník nemusí sepisovat seznam svých věřitelů:</a:t>
            </a:r>
            <a:endParaRPr/>
          </a:p>
          <a:p>
            <a:pPr indent="-228600" lvl="0" marL="45720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38100" marR="0" rtl="0" algn="l">
              <a:lnSpc>
                <a:spcPct val="100000"/>
              </a:lnSpc>
              <a:spcBef>
                <a:spcPts val="0"/>
              </a:spcBef>
              <a:spcAft>
                <a:spcPts val="0"/>
              </a:spcAft>
              <a:buNone/>
            </a:pPr>
            <a:r>
              <a:rPr b="0" i="0" lang="cs-CZ" sz="3000" u="none" cap="none" strike="noStrike">
                <a:solidFill>
                  <a:srgbClr val="000000"/>
                </a:solidFill>
                <a:latin typeface="Arial"/>
                <a:ea typeface="Arial"/>
                <a:cs typeface="Arial"/>
                <a:sym typeface="Arial"/>
              </a:rPr>
              <a:t>V § 136 odst. 2 písm. g) se slova „seznamy svého majetku a závazků“ nahrazují slovy „seznam svého majetku“ a slova „a věřitelů“ se nahrazují slovy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0" lang="cs-CZ" sz="3000" u="none" cap="none" strike="noStrike">
                <a:solidFill>
                  <a:srgbClr val="000000"/>
                </a:solidFill>
                <a:latin typeface="Arial"/>
                <a:ea typeface="Arial"/>
                <a:cs typeface="Arial"/>
                <a:sym typeface="Arial"/>
              </a:rPr>
              <a:t>„ , a není-li způsobem řešení úpadku oddlužení, seznam závazků s uvedením svých věřitelů“.</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chemeClr val="dk1"/>
                </a:solidFill>
                <a:latin typeface="Arial"/>
                <a:ea typeface="Arial"/>
                <a:cs typeface="Arial"/>
                <a:sym typeface="Arial"/>
              </a:rPr>
              <a:t>2. Při dluhu na nájemném je možný zápočet jistiny:</a:t>
            </a:r>
            <a:endParaRPr/>
          </a:p>
          <a:p>
            <a:pPr indent="0" lvl="0" marL="0" marR="0" rtl="0" algn="l">
              <a:lnSpc>
                <a:spcPct val="100000"/>
              </a:lnSpc>
              <a:spcBef>
                <a:spcPts val="0"/>
              </a:spcBef>
              <a:spcAft>
                <a:spcPts val="0"/>
              </a:spcAft>
              <a:buNone/>
            </a:pPr>
            <a:r>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cs-CZ" sz="3000" u="none" cap="none" strike="noStrike">
                <a:solidFill>
                  <a:schemeClr val="dk1"/>
                </a:solidFill>
                <a:latin typeface="Arial"/>
                <a:ea typeface="Arial"/>
                <a:cs typeface="Arial"/>
                <a:sym typeface="Arial"/>
              </a:rPr>
              <a:t>V § 140 se na konci odstavce 2 doplňuje věta </a:t>
            </a:r>
            <a:r>
              <a:rPr b="1" i="0" lang="cs-CZ" sz="3000" u="none" cap="none" strike="noStrike">
                <a:solidFill>
                  <a:schemeClr val="dk1"/>
                </a:solidFill>
                <a:latin typeface="Arial"/>
                <a:ea typeface="Arial"/>
                <a:cs typeface="Arial"/>
                <a:sym typeface="Arial"/>
              </a:rPr>
              <a:t>„Započtení vzájemných pohledávek dlužníka a věřitele v případě jistoty při nájmu bytu podle § 2254 občanského zákoníku je přípustné i tehdy, jestliže zákonné podmínky tohoto započtení byly splněny do schválení oddlužení.“</a:t>
            </a:r>
            <a:r>
              <a:rPr b="0" i="0" lang="cs-CZ" sz="3000" u="none" cap="none" strike="noStrik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9"/>
          <p:cNvSpPr txBox="1"/>
          <p:nvPr/>
        </p:nvSpPr>
        <p:spPr>
          <a:xfrm>
            <a:off x="1973179" y="0"/>
            <a:ext cx="10219046" cy="68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3. Úroky nad jistinu až na posledním místě:</a:t>
            </a:r>
            <a:endParaRPr/>
          </a:p>
          <a:p>
            <a:pPr indent="0" lvl="0" marL="0" marR="0" rtl="0" algn="l">
              <a:lnSpc>
                <a:spcPct val="100000"/>
              </a:lnSpc>
              <a:spcBef>
                <a:spcPts val="0"/>
              </a:spcBef>
              <a:spcAft>
                <a:spcPts val="0"/>
              </a:spcAft>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cs-CZ" sz="3000" u="none" cap="none" strike="noStrike">
                <a:solidFill>
                  <a:srgbClr val="000000"/>
                </a:solidFill>
                <a:latin typeface="Arial"/>
                <a:ea typeface="Arial"/>
                <a:cs typeface="Arial"/>
                <a:sym typeface="Arial"/>
              </a:rPr>
              <a:t>§ 172</a:t>
            </a:r>
            <a:endParaRPr/>
          </a:p>
          <a:p>
            <a:pPr indent="0" lvl="0" marL="0" marR="0" rtl="0" algn="l">
              <a:lnSpc>
                <a:spcPct val="100000"/>
              </a:lnSpc>
              <a:spcBef>
                <a:spcPts val="0"/>
              </a:spcBef>
              <a:spcAft>
                <a:spcPts val="0"/>
              </a:spcAft>
              <a:buNone/>
            </a:pPr>
            <a:r>
              <a:rPr b="0" i="0" lang="cs-CZ" sz="3000" u="none" cap="none" strike="noStrike">
                <a:solidFill>
                  <a:srgbClr val="000000"/>
                </a:solidFill>
                <a:latin typeface="Arial"/>
                <a:ea typeface="Arial"/>
                <a:cs typeface="Arial"/>
                <a:sym typeface="Arial"/>
              </a:rPr>
              <a:t>(1) Po úplném uhrazení všech pohledávek, kterých se týká insolvenční řízení, </a:t>
            </a:r>
            <a:r>
              <a:rPr b="1" i="0" lang="cs-CZ" sz="3000" u="none" cap="none" strike="noStrike">
                <a:solidFill>
                  <a:srgbClr val="000000"/>
                </a:solidFill>
                <a:latin typeface="Arial"/>
                <a:ea typeface="Arial"/>
                <a:cs typeface="Arial"/>
                <a:sym typeface="Arial"/>
              </a:rPr>
              <a:t>s výjimkou pohledávek uvedených v § 170</a:t>
            </a:r>
            <a:r>
              <a:rPr b="0" i="0" lang="cs-CZ" sz="3000" u="none" cap="none" strike="noStrike">
                <a:solidFill>
                  <a:srgbClr val="000000"/>
                </a:solidFill>
                <a:latin typeface="Arial"/>
                <a:ea typeface="Arial"/>
                <a:cs typeface="Arial"/>
                <a:sym typeface="Arial"/>
              </a:rPr>
              <a:t>, lze v insolvenčním řízení uhradit rovněž </a:t>
            </a:r>
            <a:r>
              <a:rPr b="1" i="0" lang="cs-CZ" sz="3000" u="none" cap="none" strike="noStrike">
                <a:solidFill>
                  <a:srgbClr val="000000"/>
                </a:solidFill>
                <a:latin typeface="Arial"/>
                <a:ea typeface="Arial"/>
                <a:cs typeface="Arial"/>
                <a:sym typeface="Arial"/>
              </a:rPr>
              <a:t>podřízené pohledávky</a:t>
            </a:r>
            <a:r>
              <a:rPr b="0" i="0" lang="cs-CZ" sz="3000" u="none" cap="none" strike="noStrike">
                <a:solidFill>
                  <a:srgbClr val="000000"/>
                </a:solidFill>
                <a:latin typeface="Arial"/>
                <a:ea typeface="Arial"/>
                <a:cs typeface="Arial"/>
                <a:sym typeface="Arial"/>
              </a:rPr>
              <a:t> a pohledávky společníků nebo členů dlužníka vyplývající z jejich účasti ve společnosti nebo v družstvu.</a:t>
            </a:r>
            <a:endParaRPr/>
          </a:p>
          <a:p>
            <a:pPr indent="0" lvl="0" marL="0" marR="0" rtl="0" algn="l">
              <a:lnSpc>
                <a:spcPct val="100000"/>
              </a:lnSpc>
              <a:spcBef>
                <a:spcPts val="0"/>
              </a:spcBef>
              <a:spcAft>
                <a:spcPts val="0"/>
              </a:spcAft>
              <a:buNone/>
            </a:pPr>
            <a:r>
              <a:rPr b="0" i="0" lang="cs-CZ" sz="30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cs-CZ" sz="3000" u="none" cap="none" strike="noStrike">
                <a:solidFill>
                  <a:srgbClr val="000000"/>
                </a:solidFill>
                <a:latin typeface="Arial"/>
                <a:ea typeface="Arial"/>
                <a:cs typeface="Arial"/>
                <a:sym typeface="Arial"/>
              </a:rPr>
              <a:t>(2) Podřízenou pohledávkou je pohledávka, která má být podle smlouvy uspokojena až po uspokojení jiné pohledávky případně ostatních pohledávek dlužníka, zejména je-li vydáno rozhodnutí o úpadku dlužníka;</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0"/>
          <p:cNvSpPr txBox="1"/>
          <p:nvPr/>
        </p:nvSpPr>
        <p:spPr>
          <a:xfrm>
            <a:off x="1644775" y="449178"/>
            <a:ext cx="10547100" cy="640882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V § 172 se na konci odstavce 2 doplňuje věta </a:t>
            </a:r>
            <a:r>
              <a:rPr b="1" i="0" lang="cs-CZ" sz="3000" u="none" cap="none" strike="noStrike">
                <a:solidFill>
                  <a:srgbClr val="000000"/>
                </a:solidFill>
                <a:latin typeface="Arial"/>
                <a:ea typeface="Arial"/>
                <a:cs typeface="Arial"/>
                <a:sym typeface="Arial"/>
              </a:rPr>
              <a:t>„Je-li způsobem řešení úpadku oddlužení, za podřízené pohledávky se s výjimkou pohledávek uvedených v § 170 považují také úroky, úroky z prodlení a poplatek z prodlení z pohledávek přihlášených věřitelů a smluvní pokuta sjednaná pro případ prodlení s plněním přihlášené pohledávky, není-li taková smluvní pokuta dluhem z podnikání, ve výši, ve které </a:t>
            </a:r>
            <a:r>
              <a:rPr b="1" i="0" lang="cs-CZ" sz="3000" u="sng" cap="none" strike="noStrike">
                <a:solidFill>
                  <a:srgbClr val="000000"/>
                </a:solidFill>
                <a:latin typeface="Arial"/>
                <a:ea typeface="Arial"/>
                <a:cs typeface="Arial"/>
                <a:sym typeface="Arial"/>
              </a:rPr>
              <a:t>v souhrnu převyšují výši jistiny přihlášené pohledávky k okamžiku jejího vzniku.“</a:t>
            </a:r>
            <a:r>
              <a:rPr b="0" i="0" lang="cs-CZ" sz="3000" u="sng" cap="none" strike="noStrike">
                <a:solidFill>
                  <a:srgbClr val="000000"/>
                </a:solidFill>
                <a:latin typeface="Arial"/>
                <a:ea typeface="Arial"/>
                <a:cs typeface="Arial"/>
                <a:sym typeface="Arial"/>
              </a:rPr>
              <a:t>.</a:t>
            </a:r>
            <a:endParaRPr b="0" i="0" sz="30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1"/>
          <p:cNvSpPr txBox="1"/>
          <p:nvPr/>
        </p:nvSpPr>
        <p:spPr>
          <a:xfrm>
            <a:off x="1315453" y="0"/>
            <a:ext cx="10876422" cy="68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4. Soud nepovolí oddlužení, jestliže:</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 395</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(1) Insolvenční soud zamítne návrh na povolení oddlužení, jestliže se zřetelem ke všem okolnostem lze důvodně předpokládat,</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a) že jím je sledován nepoctivý záměr, nebo</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„b) že dlužník nebude schopen splácet v plné výši ani pohledávky podle § 168 odst. 2 písm. a), přičemž výše splátky ostatním věřitelům včetně věřitelů pohledávek za majetkovou podstatou a pohledávek postavených jim na roveň nesmí být nižší než tato pohledávka, a dále ani pohledávky podle § 169 odst. 1 písm. e) a § 390a odst. 5.</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2"/>
          <p:cNvSpPr txBox="1"/>
          <p:nvPr/>
        </p:nvSpPr>
        <p:spPr>
          <a:xfrm>
            <a:off x="1315453" y="0"/>
            <a:ext cx="10876422" cy="68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 168 odst. 2 písm. a)</a:t>
            </a:r>
            <a:endParaRPr/>
          </a:p>
          <a:p>
            <a:pPr indent="0" lvl="0" marL="0" marR="0" rtl="0" algn="l">
              <a:lnSpc>
                <a:spcPct val="100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Pohledávkami za majetkovou podstatou, pokud vznikly po rozhodnutí o úpadku, jsou:</a:t>
            </a:r>
            <a:endParaRPr/>
          </a:p>
          <a:p>
            <a:pPr indent="-514350" lvl="0" marL="514350" marR="0" rtl="0" algn="l">
              <a:lnSpc>
                <a:spcPct val="100000"/>
              </a:lnSpc>
              <a:spcBef>
                <a:spcPts val="0"/>
              </a:spcBef>
              <a:spcAft>
                <a:spcPts val="0"/>
              </a:spcAft>
              <a:buClr>
                <a:srgbClr val="000000"/>
              </a:buClr>
              <a:buSzPts val="3000"/>
              <a:buFont typeface="Arial"/>
              <a:buAutoNum type="alphaLcParenR"/>
            </a:pPr>
            <a:r>
              <a:rPr b="1" i="0" lang="cs-CZ" sz="3000" u="none" cap="none" strike="noStrike">
                <a:solidFill>
                  <a:srgbClr val="000000"/>
                </a:solidFill>
                <a:latin typeface="Arial"/>
                <a:ea typeface="Arial"/>
                <a:cs typeface="Arial"/>
                <a:sym typeface="Arial"/>
              </a:rPr>
              <a:t>hotové výdaje a odměna insolvenčního správce, </a:t>
            </a:r>
            <a:endParaRPr/>
          </a:p>
          <a:p>
            <a:pPr indent="0" lvl="0" marL="0" marR="0" rtl="0" algn="l">
              <a:lnSpc>
                <a:spcPct val="100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 169 odst. 1 písm. e) </a:t>
            </a:r>
            <a:endParaRPr/>
          </a:p>
          <a:p>
            <a:pPr indent="0" lvl="0" marL="0" marR="0" rtl="0" algn="l">
              <a:lnSpc>
                <a:spcPct val="100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Pohledávkami postavenými na roveň pohledávkám za majetkovou podstatou jsou</a:t>
            </a:r>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e) pohledávky věřitelů na výživném ze zákona,</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1" i="0" lang="cs-CZ" sz="1400" u="none" cap="none" strike="noStrike">
                <a:solidFill>
                  <a:srgbClr val="000000"/>
                </a:solidFill>
                <a:latin typeface="Arial"/>
                <a:ea typeface="Arial"/>
                <a:cs typeface="Arial"/>
                <a:sym typeface="Arial"/>
              </a:rPr>
            </a:b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3"/>
          <p:cNvSpPr txBox="1"/>
          <p:nvPr/>
        </p:nvSpPr>
        <p:spPr>
          <a:xfrm>
            <a:off x="1315453" y="0"/>
            <a:ext cx="10876422" cy="68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1" i="0" lang="cs-CZ" sz="1400" u="none" cap="none" strike="noStrike">
                <a:solidFill>
                  <a:srgbClr val="000000"/>
                </a:solidFill>
                <a:latin typeface="Arial"/>
                <a:ea typeface="Arial"/>
                <a:cs typeface="Arial"/>
                <a:sym typeface="Arial"/>
              </a:rPr>
            </a:br>
            <a:r>
              <a:rPr b="1" i="0" lang="cs-CZ" sz="3000" u="none" cap="none" strike="noStrike">
                <a:solidFill>
                  <a:srgbClr val="000000"/>
                </a:solidFill>
                <a:latin typeface="Arial"/>
                <a:ea typeface="Arial"/>
                <a:cs typeface="Arial"/>
                <a:sym typeface="Arial"/>
              </a:rPr>
              <a:t>§ 390a odst. 5.</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Osoba podle odstavce 1 písm. a), která sepsala a za dlužníka podala návrh na povolení oddlužení anebo také insolvenční návrh podle § 390 odst. 1, může odměnu podle odstavce 3 uplatnit pouze v insolvenčním řízení ve lhůtě podle § 136 odst. 3; tato pohledávka se považuje za pohledávku postavenou na roveň pohledávkám za majetkovou podstatou.</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4"/>
          <p:cNvSpPr txBox="1"/>
          <p:nvPr/>
        </p:nvSpPr>
        <p:spPr>
          <a:xfrm>
            <a:off x="1235242" y="0"/>
            <a:ext cx="10956633" cy="68580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000"/>
              <a:buFont typeface="Arial"/>
              <a:buAutoNum type="arabicPeriod" startAt="5"/>
            </a:pPr>
            <a:r>
              <a:rPr b="1" i="0" lang="cs-CZ" sz="3000" u="none" cap="none" strike="noStrike">
                <a:solidFill>
                  <a:srgbClr val="000000"/>
                </a:solidFill>
                <a:latin typeface="Arial"/>
                <a:ea typeface="Arial"/>
                <a:cs typeface="Arial"/>
                <a:sym typeface="Arial"/>
              </a:rPr>
              <a:t>Rozhodnutí o návrhu na povolení oddlužení</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 395</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(1) Insolvenční soud zamítne návrh na povolení oddlužení, jestliže se zřetelem ke všem okolnostem lze důvodně předpokládat,</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a) že jím je sledován nepoctivý záměr, nebo</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V § 395 odst. 1 písmeno b) zní:</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cs-CZ" sz="3000" u="none" cap="none" strike="noStrike">
                <a:solidFill>
                  <a:srgbClr val="000000"/>
                </a:solidFill>
                <a:latin typeface="Arial"/>
                <a:ea typeface="Arial"/>
                <a:cs typeface="Arial"/>
                <a:sym typeface="Arial"/>
              </a:rPr>
              <a:t>„b) že dlužník nebude schopen splácet v plné výši ani pohledávky podle § 168 odst. 2 písm. a), přičemž výše splátky ostatním věřitelům včetně věřitelů pohledávek za majetkovou podstatou a pohledávek postavených jim na roveň nesmí být nižší než tato pohledávka, a dále ani pohledávky podle § 169 odst. 1 písm. e) a § 390a odst. 5.</a:t>
            </a:r>
            <a:endParaRPr/>
          </a:p>
          <a:p>
            <a:pPr indent="0" lvl="0" marL="0" marR="0" rtl="0" algn="l">
              <a:lnSpc>
                <a:spcPct val="100000"/>
              </a:lnSpc>
              <a:spcBef>
                <a:spcPts val="0"/>
              </a:spcBef>
              <a:spcAft>
                <a:spcPts val="0"/>
              </a:spcAft>
              <a:buNone/>
            </a:pPr>
            <a:br>
              <a:rPr b="1" i="0" lang="cs-CZ" sz="1400" u="none" cap="none" strike="noStrike">
                <a:solidFill>
                  <a:srgbClr val="000000"/>
                </a:solidFill>
                <a:latin typeface="Arial"/>
                <a:ea typeface="Arial"/>
                <a:cs typeface="Arial"/>
                <a:sym typeface="Arial"/>
              </a:rPr>
            </a:b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1"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5"/>
          <p:cNvSpPr/>
          <p:nvPr/>
        </p:nvSpPr>
        <p:spPr>
          <a:xfrm>
            <a:off x="770022" y="0"/>
            <a:ext cx="11309683" cy="65556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cs-CZ" sz="3000" u="none" cap="none" strike="noStrike">
                <a:solidFill>
                  <a:srgbClr val="333333"/>
                </a:solidFill>
                <a:latin typeface="Arial"/>
                <a:ea typeface="Arial"/>
                <a:cs typeface="Arial"/>
                <a:sym typeface="Arial"/>
              </a:rPr>
              <a:t>§ 395 odst. 1 pís. b) insolvenčního zákona stanoví, že dlužník musí být ekonomicky schopen splácet v plné výši alespoň hotové výdaje a odměnu insolvenčního správce, přičemž výše splátky ostatním věřitelům včetně věřitelů pohledávek za majetkovou podstatou a pohledávek postavených jim na roveň nesmí být nižší než tato pohledávka, a dále alespoň pohledávky věřitelů na výživném ze zákona a odměnu sepisovatele návrhu na oddlužení. Po poradě insolvenčních správců a soudních funkcionářů se částka, kterou je dlužník povinen platit do oddlužení, ustálila na 2.200,- Kč, v případě společného oddlužení manželů pak 3.300,- Kč a to bez započtení výživného. Zároveň je dlužník povinen vynaložit veškeré spravedlivé úsilí k uspokojení věřitelů, které bude kontrolováno a posuzováno insolvenčními správci. Jaký je smysl této vstřícnosti k dlužníkům, ukáže až samotná praxe.</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6"/>
          <p:cNvSpPr txBox="1"/>
          <p:nvPr/>
        </p:nvSpPr>
        <p:spPr>
          <a:xfrm>
            <a:off x="721896" y="0"/>
            <a:ext cx="11469980" cy="68580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000"/>
              <a:buFont typeface="Arial"/>
              <a:buAutoNum type="arabicPeriod" startAt="5"/>
            </a:pPr>
            <a:r>
              <a:rPr b="1" i="0" lang="cs-CZ" sz="3000" u="none" cap="none" strike="noStrike">
                <a:solidFill>
                  <a:srgbClr val="000000"/>
                </a:solidFill>
                <a:latin typeface="Arial"/>
                <a:ea typeface="Arial"/>
                <a:cs typeface="Arial"/>
                <a:sym typeface="Arial"/>
              </a:rPr>
              <a:t>Rozhodnutí o návrhu na povolení oddlužení</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 395</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cs-CZ" sz="3000" u="none" cap="none" strike="noStrike">
                <a:solidFill>
                  <a:srgbClr val="000000"/>
                </a:solidFill>
                <a:latin typeface="Arial"/>
                <a:ea typeface="Arial"/>
                <a:cs typeface="Arial"/>
                <a:sym typeface="Arial"/>
              </a:rPr>
              <a:t>(2) Insolvenční soud zamítne návrh na povolení oddlužení i tehdy, jestliže dosavadní výsledky řízení dokládají lehkomyslný nebo nedbalý přístup dlužníka k plnění povinností v insolvenčním řízení.</a:t>
            </a:r>
            <a:endParaRPr/>
          </a:p>
          <a:p>
            <a:pPr indent="0" lvl="0" marL="0" marR="0" rtl="0" algn="l">
              <a:lnSpc>
                <a:spcPct val="100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V § 395 se za odstavec 2 vkládají nové odstavce 3 až 7, které znějí:</a:t>
            </a:r>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(3) Insolvenční soud zamítne návrh na povolení oddlužení také tehdy, jestliže v posledních 10 letech před podáním insolvenčního návrhu bylo dlužníku pravomocným rozhodnutím přiznáno osvobození od placení pohledávek zahrnutých do oddlužení, v rozsahu, v němž nebyly uspokojeny.</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1" i="0" lang="cs-CZ" sz="1400" u="none" cap="none" strike="noStrike">
                <a:solidFill>
                  <a:srgbClr val="000000"/>
                </a:solidFill>
                <a:latin typeface="Arial"/>
                <a:ea typeface="Arial"/>
                <a:cs typeface="Arial"/>
                <a:sym typeface="Arial"/>
              </a:rPr>
            </a:b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1"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19"/>
          <p:cNvPicPr preferRelativeResize="0"/>
          <p:nvPr/>
        </p:nvPicPr>
        <p:blipFill rotWithShape="1">
          <a:blip r:embed="rId3">
            <a:alphaModFix/>
          </a:blip>
          <a:srcRect b="0" l="0" r="0" t="0"/>
          <a:stretch/>
        </p:blipFill>
        <p:spPr>
          <a:xfrm>
            <a:off x="1524000" y="0"/>
            <a:ext cx="9082088" cy="6858000"/>
          </a:xfrm>
          <a:prstGeom prst="rect">
            <a:avLst/>
          </a:prstGeom>
          <a:noFill/>
          <a:ln>
            <a:noFill/>
          </a:ln>
        </p:spPr>
      </p:pic>
      <p:sp>
        <p:nvSpPr>
          <p:cNvPr id="175" name="Google Shape;175;p19"/>
          <p:cNvSpPr txBox="1"/>
          <p:nvPr/>
        </p:nvSpPr>
        <p:spPr>
          <a:xfrm>
            <a:off x="2095472" y="5572140"/>
            <a:ext cx="2712810"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450"/>
              <a:buFont typeface="Arial"/>
              <a:buNone/>
            </a:pPr>
            <a:r>
              <a:rPr b="0" i="0" lang="cs-CZ" sz="1800" u="none" cap="none" strike="noStrike">
                <a:solidFill>
                  <a:srgbClr val="FFFFFF"/>
                </a:solidFill>
                <a:latin typeface="Arial"/>
                <a:ea typeface="Arial"/>
                <a:cs typeface="Arial"/>
                <a:sym typeface="Arial"/>
              </a:rPr>
              <a:t>Kolotoč dluhů a splátek</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7"/>
          <p:cNvSpPr/>
          <p:nvPr/>
        </p:nvSpPr>
        <p:spPr>
          <a:xfrm>
            <a:off x="1507957" y="678540"/>
            <a:ext cx="10571747" cy="3323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(4) Insolvenční soud zamítne návrh na povolení oddlužení také tehdy, jestliže v posledních 5 letech před podáním insolvenčního návrhu byl návrh dlužníka na povolení oddlužení pravomocně zamítnut z důvodu, že je jím sledován nepoctivý záměr, nebo jestliže z téhož důvodu nebylo oddlužení schváleno nebo bylo schválené oddlužení zrušeno.</a:t>
            </a:r>
            <a:endParaRPr/>
          </a:p>
        </p:txBody>
      </p:sp>
      <p:sp>
        <p:nvSpPr>
          <p:cNvPr id="281" name="Google Shape;281;p37"/>
          <p:cNvSpPr/>
          <p:nvPr/>
        </p:nvSpPr>
        <p:spPr>
          <a:xfrm>
            <a:off x="1620253" y="4219074"/>
            <a:ext cx="1045945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(5)</a:t>
            </a:r>
            <a:r>
              <a:rPr b="0" i="0" lang="cs-CZ" sz="3000" u="none" cap="none" strike="noStrike">
                <a:solidFill>
                  <a:srgbClr val="000000"/>
                </a:solidFill>
                <a:latin typeface="Arial"/>
                <a:ea typeface="Arial"/>
                <a:cs typeface="Arial"/>
                <a:sym typeface="Arial"/>
              </a:rPr>
              <a:t> </a:t>
            </a:r>
            <a:r>
              <a:rPr b="1" i="0" lang="cs-CZ" sz="3000" u="none" cap="none" strike="noStrike">
                <a:solidFill>
                  <a:srgbClr val="000000"/>
                </a:solidFill>
                <a:latin typeface="Arial"/>
                <a:ea typeface="Arial"/>
                <a:cs typeface="Arial"/>
                <a:sym typeface="Arial"/>
              </a:rPr>
              <a:t>Insolvenční soud zamítne návrh na povolení oddlužení také tehdy, jestliže v posledních 3 měsících před podáním insolvenčního návrhu vzal dlužník svůj předchozí návrh na povolení oddlužení zpět.</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8"/>
          <p:cNvSpPr txBox="1"/>
          <p:nvPr/>
        </p:nvSpPr>
        <p:spPr>
          <a:xfrm>
            <a:off x="1138989" y="0"/>
            <a:ext cx="11052886" cy="68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cs-CZ" sz="3000" u="none" cap="none" strike="noStrike">
                <a:solidFill>
                  <a:srgbClr val="000000"/>
                </a:solidFill>
                <a:latin typeface="Arial"/>
                <a:ea typeface="Arial"/>
                <a:cs typeface="Arial"/>
                <a:sym typeface="Arial"/>
              </a:rPr>
              <a:t>V § 395 se za odstavec 2 vkládají nové odstavce 3 až 7, které znějí:</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0" lang="cs-CZ" sz="3000" u="none" cap="none" strike="noStrike">
                <a:solidFill>
                  <a:schemeClr val="dk1"/>
                </a:solidFill>
                <a:latin typeface="Arial"/>
                <a:ea typeface="Arial"/>
                <a:cs typeface="Arial"/>
                <a:sym typeface="Arial"/>
              </a:rPr>
              <a:t>(6) Postup podle odstavců 3 až 6 se nepoužije, </a:t>
            </a:r>
            <a:r>
              <a:rPr b="1" i="0" lang="cs-CZ" sz="3000" u="sng" cap="none" strike="noStrike">
                <a:solidFill>
                  <a:schemeClr val="dk1"/>
                </a:solidFill>
                <a:latin typeface="Arial"/>
                <a:ea typeface="Arial"/>
                <a:cs typeface="Arial"/>
                <a:sym typeface="Arial"/>
              </a:rPr>
              <a:t>jsou-li pro to důvody zvláštního zřetele hodné, zejména zavázal-li se dlužník z ospravedlnitelného důvodu</a:t>
            </a:r>
            <a:r>
              <a:rPr b="1" i="0" lang="cs-CZ" sz="3000" u="none" cap="none" strike="noStrike">
                <a:solidFill>
                  <a:schemeClr val="dk1"/>
                </a:solidFill>
                <a:latin typeface="Arial"/>
                <a:ea typeface="Arial"/>
                <a:cs typeface="Arial"/>
                <a:sym typeface="Arial"/>
              </a:rPr>
              <a:t> nebo existuje-li výrazný nepoměr mezi výší dluhu a poskytnutého plnění.“.</a:t>
            </a:r>
            <a:endParaRPr b="1"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Převzetím závazku z ospravedlnitelného důvodu (například způsobeného vyšší mocí - vznik dluhu za léčebné výlohy, které nejsou pokryty pojištěním - specializovaná léčba v zahraničí).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chemeClr val="dk1"/>
                </a:solidFill>
                <a:latin typeface="Arial"/>
                <a:ea typeface="Arial"/>
                <a:cs typeface="Arial"/>
                <a:sym typeface="Arial"/>
              </a:rPr>
              <a:t>Výklad je však záměrně ponechán judikaturní praxi při zohledňování relevantních skutečností daného případu – tedy při aplikaci práva soudem.</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9"/>
          <p:cNvSpPr txBox="1"/>
          <p:nvPr/>
        </p:nvSpPr>
        <p:spPr>
          <a:xfrm>
            <a:off x="1644775" y="0"/>
            <a:ext cx="10547100" cy="68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cs-CZ" sz="3000" u="none" cap="none" strike="noStrike">
                <a:solidFill>
                  <a:srgbClr val="000000"/>
                </a:solidFill>
                <a:latin typeface="Arial"/>
                <a:ea typeface="Arial"/>
                <a:cs typeface="Arial"/>
                <a:sym typeface="Arial"/>
              </a:rPr>
              <a:t>V § 395 se za odstavec 2 vkládají nové odstavce 3 až 7, které znějí:</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0" lang="cs-CZ" sz="3000" u="none" cap="none" strike="noStrike">
                <a:solidFill>
                  <a:schemeClr val="dk1"/>
                </a:solidFill>
                <a:latin typeface="Arial"/>
                <a:ea typeface="Arial"/>
                <a:cs typeface="Arial"/>
                <a:sym typeface="Arial"/>
              </a:rPr>
              <a:t>(6) Postup podle odstavců 3 až 6 se nepoužije, jsou-li pro to důvody zvláštního zřetele hodné, zejména zavázal-li se dlužník z ospravedlnitelného důvodu nebo </a:t>
            </a:r>
            <a:r>
              <a:rPr b="1" i="0" lang="cs-CZ" sz="3000" u="sng" cap="none" strike="noStrike">
                <a:solidFill>
                  <a:schemeClr val="dk1"/>
                </a:solidFill>
                <a:latin typeface="Arial"/>
                <a:ea typeface="Arial"/>
                <a:cs typeface="Arial"/>
                <a:sym typeface="Arial"/>
              </a:rPr>
              <a:t>existuje-li výrazný nepoměr mezi výší dluhu a poskytnutého plnění.“.</a:t>
            </a:r>
            <a:endParaRPr b="1" i="0" sz="30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chemeClr val="dk1"/>
                </a:solidFill>
                <a:latin typeface="Arial"/>
                <a:ea typeface="Arial"/>
                <a:cs typeface="Arial"/>
                <a:sym typeface="Arial"/>
              </a:rPr>
              <a:t>Uvedení případu výrazného nepoměru mezi výší dlužníkova dluhu a poskytnutého plnění zmírňuje pravidlo, podle něhož insolvenční soud zamítne návrh na povolení oddlužení, jestliže výše pohledávek dlužníkových nezajištěných věřitelů přesahuje tisícinásobek existenčního minima (2,2 miliony Kč; § 395 odst. 3 InsZ).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0"/>
          <p:cNvSpPr/>
          <p:nvPr/>
        </p:nvSpPr>
        <p:spPr>
          <a:xfrm>
            <a:off x="834190" y="513347"/>
            <a:ext cx="1100488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(7)</a:t>
            </a:r>
            <a:r>
              <a:rPr b="0" i="0" lang="cs-CZ" sz="3000" u="none" cap="none" strike="noStrike">
                <a:solidFill>
                  <a:srgbClr val="000000"/>
                </a:solidFill>
                <a:latin typeface="Arial"/>
                <a:ea typeface="Arial"/>
                <a:cs typeface="Arial"/>
                <a:sym typeface="Arial"/>
              </a:rPr>
              <a:t> Proti rozhodnutí o zamítnutí návrhu na povolení oddlužení může podat odvolání pouze dlužník.</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1"/>
          <p:cNvSpPr txBox="1"/>
          <p:nvPr/>
        </p:nvSpPr>
        <p:spPr>
          <a:xfrm>
            <a:off x="1971800" y="0"/>
            <a:ext cx="10137900" cy="68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cs-CZ" sz="3000" u="none" cap="none" strike="noStrike">
                <a:solidFill>
                  <a:srgbClr val="000000"/>
                </a:solidFill>
                <a:latin typeface="Arial"/>
                <a:ea typeface="Arial"/>
                <a:cs typeface="Arial"/>
                <a:sym typeface="Arial"/>
              </a:rPr>
              <a:t>V § 398 se za odstavec 3 vkládá nový odstavec 4, který zní:</a:t>
            </a:r>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Nestačí-li částka podle odstavce 3 k uspokojení všech pohledávek za majetkovou podstatou a pohledávek jim postavených na roveň, uspokojí se nejdříve odměna a hotové výdaje insolvenčního správce, poté pohledávky věřitelů na výživném ze zákona, jestliže vznikly po rozhodnutí o úpadku, poté pohledávka podle § 390a odst. 5, poté záloha na úhradu odměny a hotových výdajů insolvenčního správce, poté ostatní pohledávky věřitelů na výživném ze zákona a poté náklady spojené s udržováním a správou majetkové podstaty. …</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2"/>
          <p:cNvSpPr txBox="1"/>
          <p:nvPr/>
        </p:nvSpPr>
        <p:spPr>
          <a:xfrm>
            <a:off x="1971800" y="0"/>
            <a:ext cx="10137900" cy="68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cs-CZ" sz="3000" u="none" cap="none" strike="noStrike">
                <a:solidFill>
                  <a:srgbClr val="000000"/>
                </a:solidFill>
                <a:latin typeface="Arial"/>
                <a:ea typeface="Arial"/>
                <a:cs typeface="Arial"/>
                <a:sym typeface="Arial"/>
              </a:rPr>
              <a:t>V § 398 se za odstavec 3 vkládá nový odstavec 4, který zní:</a:t>
            </a:r>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 Ostatní pohledávky za majetkovou podstatou a pohledávky jim postavené na roveň se uspokojí poměrně. Po uspokojení těchto pohledávek rozvrhne dlužník prostřednictvím insolvenčního správce částku podle odstavce 3 mezi nezajištěné věřitele podle poměru jejich pohledávek způsobem určeným v rozhodnutí insolvenčního soudu o schválení oddlužení. Zajištění věřitelé se uspokojí jen z výtěžku zpeněžení zajištění; při tomto zpeněžení se postupuje obdobně podle ustanovení o zpeněžení zajištění v konkursu.</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3"/>
          <p:cNvSpPr txBox="1"/>
          <p:nvPr/>
        </p:nvSpPr>
        <p:spPr>
          <a:xfrm>
            <a:off x="2375775" y="0"/>
            <a:ext cx="9816300" cy="681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cs-CZ" sz="3000" u="none" cap="none" strike="noStrike">
                <a:solidFill>
                  <a:srgbClr val="000000"/>
                </a:solidFill>
                <a:latin typeface="Arial"/>
                <a:ea typeface="Arial"/>
                <a:cs typeface="Arial"/>
                <a:sym typeface="Arial"/>
              </a:rPr>
              <a:t> V § 398 odst. 5 </a:t>
            </a:r>
            <a:r>
              <a:rPr b="0" i="0" lang="cs-CZ" sz="3000" u="none" cap="none" strike="noStrike">
                <a:solidFill>
                  <a:srgbClr val="000000"/>
                </a:solidFill>
                <a:latin typeface="Arial"/>
                <a:ea typeface="Arial"/>
                <a:cs typeface="Arial"/>
                <a:sym typeface="Arial"/>
              </a:rPr>
              <a:t>se slova </a:t>
            </a:r>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0" lang="cs-CZ" sz="3000" u="none" cap="none" strike="noStrike">
                <a:solidFill>
                  <a:srgbClr val="000000"/>
                </a:solidFill>
                <a:latin typeface="Arial"/>
                <a:ea typeface="Arial"/>
                <a:cs typeface="Arial"/>
                <a:sym typeface="Arial"/>
              </a:rPr>
              <a:t>„hodnota plnění, které při oddlužení obdrží nezajištění věřitelé, bude stejná nebo vyšší než 50 % jejich pohledávek, anebo stejná nebo vyšší než hodnota plnění, na které se tito věřitelé s dlužníkem dohodli“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nahrazují slovy </a:t>
            </a:r>
            <a:r>
              <a:rPr b="1" i="0" lang="cs-CZ" sz="3000" u="none" cap="none" strike="noStrike">
                <a:solidFill>
                  <a:srgbClr val="000000"/>
                </a:solidFill>
                <a:latin typeface="Arial"/>
                <a:ea typeface="Arial"/>
                <a:cs typeface="Arial"/>
                <a:sym typeface="Arial"/>
              </a:rPr>
              <a:t>„je výše splátek určená podle odstavce 3 způsobilá ohrozit plnění splátkového kalendáře nebo že míra uspokojení pohledávek nezajištěných věřitelů bude vyšší i při jiné výši měsíčních splátek“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0" lang="cs-CZ" sz="3000" u="none" cap="none" strike="noStrike">
                <a:solidFill>
                  <a:srgbClr val="000000"/>
                </a:solidFill>
                <a:latin typeface="Arial"/>
                <a:ea typeface="Arial"/>
                <a:cs typeface="Arial"/>
                <a:sym typeface="Arial"/>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4"/>
          <p:cNvSpPr txBox="1"/>
          <p:nvPr/>
        </p:nvSpPr>
        <p:spPr>
          <a:xfrm>
            <a:off x="2375775" y="0"/>
            <a:ext cx="9816300" cy="681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cs-CZ" sz="3000" u="none" cap="none" strike="noStrike">
                <a:solidFill>
                  <a:srgbClr val="000000"/>
                </a:solidFill>
                <a:latin typeface="Arial"/>
                <a:ea typeface="Arial"/>
                <a:cs typeface="Arial"/>
                <a:sym typeface="Arial"/>
              </a:rPr>
              <a:t>a na konci odstavce 5 se doplňují věty </a:t>
            </a:r>
            <a:r>
              <a:rPr b="1" i="0" lang="cs-CZ" sz="3000" u="none" cap="none" strike="noStrike">
                <a:solidFill>
                  <a:srgbClr val="000000"/>
                </a:solidFill>
                <a:latin typeface="Arial"/>
                <a:ea typeface="Arial"/>
                <a:cs typeface="Arial"/>
                <a:sym typeface="Arial"/>
              </a:rPr>
              <a:t>„Insolvenční soud může obdobně stanovit jinou výši měsíčních splátek i po schválení oddlužení, jestliže o to požádá dlužník pro změnu poměrů. Soud tak učiní jen tehdy, lze-li se zřetelem ke všem okolnostem důvodně předpokládat, že je výše dosavadních splátek způsobilá ohrozit plnění splátkového kalendáře nebo že míra uspokojení pohledávek nezajištěných věřitelů bude vyšší i při jiné výši měsíčních splátek. Odvolání proti rozhodnutím podle věty první a šesté není přípustné.“.</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5"/>
          <p:cNvSpPr txBox="1"/>
          <p:nvPr/>
        </p:nvSpPr>
        <p:spPr>
          <a:xfrm>
            <a:off x="1459832" y="0"/>
            <a:ext cx="10732243" cy="681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cs-CZ" sz="2400" u="none" cap="none" strike="noStrike">
                <a:solidFill>
                  <a:srgbClr val="000000"/>
                </a:solidFill>
                <a:latin typeface="Arial"/>
                <a:ea typeface="Arial"/>
                <a:cs typeface="Arial"/>
                <a:sym typeface="Arial"/>
              </a:rPr>
              <a:t> </a:t>
            </a:r>
            <a:r>
              <a:rPr b="1" i="0" lang="cs-CZ" sz="3000" u="none" cap="none" strike="noStrike">
                <a:solidFill>
                  <a:srgbClr val="000000"/>
                </a:solidFill>
                <a:latin typeface="Arial"/>
                <a:ea typeface="Arial"/>
                <a:cs typeface="Arial"/>
                <a:sym typeface="Arial"/>
              </a:rPr>
              <a:t>V § 398 se doplňují odstavce 6 až 8, které znějí:</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Dlužník není povinen vydat majetek ke zpeněžení podle odstavce 3, vyplývá-li ze zprávy pro oddlužení, že by se zpeněžením tohoto majetku nedosáhlo uspokojení věřitelů. Dlužník také není povinen vydat ke zpeněžení své obydlí, ledaže ze zprávy pro oddlužení vyplývá, že jeho hodnota přesahuje hodnotu určenou podle prováděcího právního předpisu násobkem částky na zajištění obydlí v dlužníkově bydlišti. </a:t>
            </a:r>
            <a:r>
              <a:rPr b="1" i="0" lang="cs-CZ" sz="3000" u="sng" cap="none" strike="noStrike">
                <a:solidFill>
                  <a:srgbClr val="000000"/>
                </a:solidFill>
                <a:latin typeface="Arial"/>
                <a:ea typeface="Arial"/>
                <a:cs typeface="Arial"/>
                <a:sym typeface="Arial"/>
              </a:rPr>
              <a:t>Není-li dále stanoveno jinak, pro účely zpeněžení podle odstavce 3 do majetkové podstaty nenáleží majetek, který dlužník nabyl v průběhu insolvenčního řízení poté, co nastaly účinky schválení oddlužení</a:t>
            </a:r>
            <a:r>
              <a:rPr b="1" i="0" lang="cs-CZ" sz="3000" u="none" cap="none" strike="noStrike">
                <a:solidFill>
                  <a:srgbClr val="000000"/>
                </a:solidFill>
                <a:latin typeface="Arial"/>
                <a:ea typeface="Arial"/>
                <a:cs typeface="Arial"/>
                <a:sym typeface="Arial"/>
              </a:rPr>
              <a:t>. Ustanovení § 409 odst. 4 není dotčeno.</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6"/>
          <p:cNvSpPr/>
          <p:nvPr/>
        </p:nvSpPr>
        <p:spPr>
          <a:xfrm>
            <a:off x="1459833" y="513348"/>
            <a:ext cx="10411326" cy="56323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(7) Je-li způsobem oddlužení plnění splátkového kalendáře se zpeněžením majetkové podstaty, může insolvenční soud na návrh insolvenčního správce za účelem předcházení budoucímu úpadku uložit dlužníku povinnost využít v rozsahu nejvýše 100 hodin služby odborného sociálního poradenství poskytované registrovaným poskytovatelem sociálních služeb; odvolání proti tomuto rozhodnutí není přípustné. Tato služba se dlužníku poskytuje bez úhrady nákladů.</a:t>
            </a:r>
            <a:endParaRPr/>
          </a:p>
          <a:p>
            <a:pPr indent="0" lvl="0" marL="0" marR="0" rtl="0" algn="l">
              <a:lnSpc>
                <a:spcPct val="100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(8) V oddlužení lze postupovat s odchylkami podle § 315 odst. 1, nerozhodne-li schůze věřitelů jinak.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20"/>
          <p:cNvPicPr preferRelativeResize="0"/>
          <p:nvPr/>
        </p:nvPicPr>
        <p:blipFill rotWithShape="1">
          <a:blip r:embed="rId3">
            <a:alphaModFix/>
          </a:blip>
          <a:srcRect b="0" l="0" r="0" t="0"/>
          <a:stretch/>
        </p:blipFill>
        <p:spPr>
          <a:xfrm>
            <a:off x="1464521" y="561474"/>
            <a:ext cx="10182047" cy="5690904"/>
          </a:xfrm>
          <a:prstGeom prst="rect">
            <a:avLst/>
          </a:prstGeom>
          <a:noFill/>
          <a:ln>
            <a:noFill/>
          </a:ln>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7"/>
          <p:cNvSpPr txBox="1"/>
          <p:nvPr/>
        </p:nvSpPr>
        <p:spPr>
          <a:xfrm>
            <a:off x="1716506" y="0"/>
            <a:ext cx="10431620" cy="68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cs-CZ"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cs-CZ" sz="3000" u="none" cap="none" strike="noStrike">
                <a:solidFill>
                  <a:srgbClr val="000000"/>
                </a:solidFill>
                <a:latin typeface="Arial"/>
                <a:ea typeface="Arial"/>
                <a:cs typeface="Arial"/>
                <a:sym typeface="Arial"/>
              </a:rPr>
              <a:t>§ 412</a:t>
            </a:r>
            <a:endParaRPr/>
          </a:p>
          <a:p>
            <a:pPr indent="0" lvl="0" marL="0" marR="0" rtl="0" algn="l">
              <a:lnSpc>
                <a:spcPct val="115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cs-CZ" sz="3000" u="none" cap="none" strike="noStrike">
                <a:solidFill>
                  <a:srgbClr val="000000"/>
                </a:solidFill>
                <a:latin typeface="Arial"/>
                <a:ea typeface="Arial"/>
                <a:cs typeface="Arial"/>
                <a:sym typeface="Arial"/>
              </a:rPr>
              <a:t>Povinnosti dlužníka po schválení oddlužení</a:t>
            </a:r>
            <a:endParaRPr/>
          </a:p>
          <a:p>
            <a:pPr indent="0" lvl="0" marL="0" marR="0" rtl="0" algn="l">
              <a:lnSpc>
                <a:spcPct val="115000"/>
              </a:lnSpc>
              <a:spcBef>
                <a:spcPts val="0"/>
              </a:spcBef>
              <a:spcAft>
                <a:spcPts val="0"/>
              </a:spcAft>
              <a:buNone/>
            </a:pPr>
            <a:r>
              <a:rPr b="1" i="0" lang="cs-CZ" sz="3000" u="none" cap="none" strike="noStrike">
                <a:solidFill>
                  <a:srgbClr val="000000"/>
                </a:solidFill>
                <a:latin typeface="Arial"/>
                <a:ea typeface="Arial"/>
                <a:cs typeface="Arial"/>
                <a:sym typeface="Arial"/>
              </a:rPr>
              <a:t>(1) Po dobu trvání účinků schválení oddlužení plněním splátkového kalendáře se zpeněžením majetkové podstaty je dlužník povinen</a:t>
            </a:r>
            <a:endParaRPr/>
          </a:p>
          <a:p>
            <a:pPr indent="0" lvl="0" marL="0" marR="0" rtl="0" algn="l">
              <a:lnSpc>
                <a:spcPct val="115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cs-CZ" sz="3000" u="none" cap="none" strike="noStrike">
                <a:solidFill>
                  <a:srgbClr val="000000"/>
                </a:solidFill>
                <a:latin typeface="Arial"/>
                <a:ea typeface="Arial"/>
                <a:cs typeface="Arial"/>
                <a:sym typeface="Arial"/>
              </a:rPr>
              <a:t>a) vykonávat přiměřenou výdělečnou činnost a v případě, že je nezaměstnaný, o získání příjmu usilovat; nesmí rovněž odmítat splnitelnou možnost si příjem obstarat,</a:t>
            </a:r>
            <a:endParaRPr/>
          </a:p>
          <a:p>
            <a:pPr indent="0" lvl="0" marL="0" marR="0" rtl="0" algn="ctr">
              <a:lnSpc>
                <a:spcPct val="115000"/>
              </a:lnSpc>
              <a:spcBef>
                <a:spcPts val="0"/>
              </a:spcBef>
              <a:spcAft>
                <a:spcPts val="0"/>
              </a:spcAft>
              <a:buNone/>
            </a:pPr>
            <a:r>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48"/>
          <p:cNvSpPr txBox="1"/>
          <p:nvPr/>
        </p:nvSpPr>
        <p:spPr>
          <a:xfrm>
            <a:off x="1347537" y="0"/>
            <a:ext cx="10800589" cy="68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cs-CZ"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cs-CZ" sz="3000" u="none" cap="none" strike="noStrike">
                <a:solidFill>
                  <a:srgbClr val="000000"/>
                </a:solidFill>
                <a:latin typeface="Arial"/>
                <a:ea typeface="Arial"/>
                <a:cs typeface="Arial"/>
                <a:sym typeface="Arial"/>
              </a:rPr>
              <a:t>e) nezatajovat žádný ze svých příjmů a na žádost insolvenčního soudu, insolvenčního správce nebo věřitelského výboru předložit k nahlédnutí svá daňová přiznání za období trvání účinků schválení oddlužení,</a:t>
            </a:r>
            <a:endParaRPr/>
          </a:p>
          <a:p>
            <a:pPr indent="0" lvl="0" marL="0" marR="0" rtl="0" algn="l">
              <a:lnSpc>
                <a:spcPct val="115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cs-CZ" sz="3000" u="none" cap="none" strike="noStrike">
                <a:solidFill>
                  <a:srgbClr val="000000"/>
                </a:solidFill>
                <a:latin typeface="Arial"/>
                <a:ea typeface="Arial"/>
                <a:cs typeface="Arial"/>
                <a:sym typeface="Arial"/>
              </a:rPr>
              <a:t>f) neposkytovat nikomu z věřitelů žádné zvláštní výhody,</a:t>
            </a:r>
            <a:endParaRPr/>
          </a:p>
          <a:p>
            <a:pPr indent="0" lvl="0" marL="0" marR="0" rtl="0" algn="l">
              <a:lnSpc>
                <a:spcPct val="115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cs-CZ" sz="3000" u="none" cap="none" strike="noStrike">
                <a:solidFill>
                  <a:srgbClr val="000000"/>
                </a:solidFill>
                <a:latin typeface="Arial"/>
                <a:ea typeface="Arial"/>
                <a:cs typeface="Arial"/>
                <a:sym typeface="Arial"/>
              </a:rPr>
              <a:t>g) nepřijímat na sebe nové závazky, které by nemohl v době jejich splatnosti splnit</a:t>
            </a:r>
            <a:r>
              <a:rPr b="1" i="0" lang="cs-CZ" sz="3200" u="none" cap="none" strike="noStrike">
                <a:solidFill>
                  <a:srgbClr val="000000"/>
                </a:solidFill>
                <a:latin typeface="Arial"/>
                <a:ea typeface="Arial"/>
                <a:cs typeface="Arial"/>
                <a:sym typeface="Arial"/>
              </a:rPr>
              <a:t>,</a:t>
            </a:r>
            <a:endParaRPr/>
          </a:p>
          <a:p>
            <a:pPr indent="0" lvl="0" marL="0" marR="0" rtl="0" algn="ctr">
              <a:lnSpc>
                <a:spcPct val="115000"/>
              </a:lnSpc>
              <a:spcBef>
                <a:spcPts val="0"/>
              </a:spcBef>
              <a:spcAft>
                <a:spcPts val="0"/>
              </a:spcAft>
              <a:buNone/>
            </a:pPr>
            <a:r>
              <a:t/>
            </a:r>
            <a:endParaRPr b="1" i="0" sz="32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None/>
            </a:pPr>
            <a:r>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49"/>
          <p:cNvSpPr txBox="1"/>
          <p:nvPr/>
        </p:nvSpPr>
        <p:spPr>
          <a:xfrm>
            <a:off x="1347537" y="0"/>
            <a:ext cx="10800589" cy="68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cs-CZ"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cs-CZ" sz="3000" u="none" cap="none" strike="noStrike">
                <a:solidFill>
                  <a:srgbClr val="000000"/>
                </a:solidFill>
                <a:latin typeface="Arial"/>
                <a:ea typeface="Arial"/>
                <a:cs typeface="Arial"/>
                <a:sym typeface="Arial"/>
              </a:rPr>
              <a:t>h) vynaložit veškeré úsilí, které po něm lze spravedlivě požadovat, k plnému uspokojení pohledávek svých věřitelů.</a:t>
            </a:r>
            <a:endParaRPr/>
          </a:p>
          <a:p>
            <a:pPr indent="0" lvl="0" marL="0" marR="0" rtl="0" algn="l">
              <a:lnSpc>
                <a:spcPct val="115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cs-CZ" sz="3000" u="none" cap="none" strike="noStrike">
                <a:solidFill>
                  <a:srgbClr val="000000"/>
                </a:solidFill>
                <a:latin typeface="Arial"/>
                <a:ea typeface="Arial"/>
                <a:cs typeface="Arial"/>
                <a:sym typeface="Arial"/>
              </a:rPr>
              <a:t>(2) Po dobu trvání účinků schválení oddlužení plněním splátkového kalendáře se zpeněžením majetkové podstaty vykonává insolvenční správce dohled nad činností dlužníka. O výsledcích své činnosti informuje insolvenční soud a věřitelský výbor.</a:t>
            </a:r>
            <a:endParaRPr/>
          </a:p>
          <a:p>
            <a:pPr indent="0" lvl="0" marL="0" marR="0" rtl="0" algn="ctr">
              <a:lnSpc>
                <a:spcPct val="115000"/>
              </a:lnSpc>
              <a:spcBef>
                <a:spcPts val="0"/>
              </a:spcBef>
              <a:spcAft>
                <a:spcPts val="0"/>
              </a:spcAft>
              <a:buNone/>
            </a:pPr>
            <a:r>
              <a:t/>
            </a:r>
            <a:endParaRPr b="1" i="0" sz="28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None/>
            </a:pPr>
            <a:r>
              <a:t/>
            </a:r>
            <a:endParaRPr b="1" i="0" sz="32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None/>
            </a:pPr>
            <a:r>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50"/>
          <p:cNvSpPr txBox="1"/>
          <p:nvPr/>
        </p:nvSpPr>
        <p:spPr>
          <a:xfrm>
            <a:off x="1171074" y="24000"/>
            <a:ext cx="11020926" cy="68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cs-CZ" sz="14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1" lang="cs-CZ" sz="3000" u="none" cap="none" strike="noStrike">
                <a:solidFill>
                  <a:srgbClr val="000000"/>
                </a:solidFill>
                <a:latin typeface="Arial"/>
                <a:ea typeface="Arial"/>
                <a:cs typeface="Arial"/>
                <a:sym typeface="Arial"/>
              </a:rPr>
              <a:t>Splnění oddlužení</a:t>
            </a:r>
            <a:endParaRPr/>
          </a:p>
          <a:p>
            <a:pPr indent="0" lvl="0" marL="0" marR="0" rtl="0" algn="l">
              <a:lnSpc>
                <a:spcPct val="100000"/>
              </a:lnSpc>
              <a:spcBef>
                <a:spcPts val="0"/>
              </a:spcBef>
              <a:spcAft>
                <a:spcPts val="0"/>
              </a:spcAft>
              <a:buNone/>
            </a:pPr>
            <a:r>
              <a:rPr b="1" i="1" lang="cs-CZ" sz="3000" u="none" cap="none" strike="noStrike">
                <a:solidFill>
                  <a:srgbClr val="000000"/>
                </a:solidFill>
                <a:latin typeface="Arial"/>
                <a:ea typeface="Arial"/>
                <a:cs typeface="Arial"/>
                <a:sym typeface="Arial"/>
              </a:rPr>
              <a:t>(1) Oddlužení plněním splátkového kalendáře se zpeněžením majetkové podstaty je splněno, jestliže</a:t>
            </a:r>
            <a:endParaRPr/>
          </a:p>
          <a:p>
            <a:pPr indent="0" lvl="0" marL="0" marR="0" rtl="0" algn="l">
              <a:lnSpc>
                <a:spcPct val="100000"/>
              </a:lnSpc>
              <a:spcBef>
                <a:spcPts val="0"/>
              </a:spcBef>
              <a:spcAft>
                <a:spcPts val="0"/>
              </a:spcAft>
              <a:buNone/>
            </a:pPr>
            <a:r>
              <a:t/>
            </a:r>
            <a:endParaRPr b="1" i="1"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1" lang="cs-CZ" sz="3000" u="none" cap="none" strike="noStrike">
                <a:solidFill>
                  <a:srgbClr val="000000"/>
                </a:solidFill>
                <a:latin typeface="Arial"/>
                <a:ea typeface="Arial"/>
                <a:cs typeface="Arial"/>
                <a:sym typeface="Arial"/>
              </a:rPr>
              <a:t>a) dlužník splatil nezajištěným věřitelům jejich pohledávky v plné výši,</a:t>
            </a:r>
            <a:endParaRPr/>
          </a:p>
          <a:p>
            <a:pPr indent="0" lvl="0" marL="0" marR="0" rtl="0" algn="l">
              <a:lnSpc>
                <a:spcPct val="100000"/>
              </a:lnSpc>
              <a:spcBef>
                <a:spcPts val="0"/>
              </a:spcBef>
              <a:spcAft>
                <a:spcPts val="0"/>
              </a:spcAft>
              <a:buNone/>
            </a:pPr>
            <a:r>
              <a:t/>
            </a:r>
            <a:endParaRPr b="1" i="1"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1" lang="cs-CZ" sz="3000" u="none" cap="none" strike="noStrike">
                <a:solidFill>
                  <a:srgbClr val="000000"/>
                </a:solidFill>
                <a:latin typeface="Arial"/>
                <a:ea typeface="Arial"/>
                <a:cs typeface="Arial"/>
                <a:sym typeface="Arial"/>
              </a:rPr>
              <a:t>b) dlužník v době 3 let od schválení oddlužení splatil nezajištěným věřitelům alespoň 60 % jejich pohledávek,</a:t>
            </a:r>
            <a:endParaRPr/>
          </a:p>
          <a:p>
            <a:pPr indent="0" lvl="0" marL="0" marR="0" rtl="0" algn="l">
              <a:lnSpc>
                <a:spcPct val="100000"/>
              </a:lnSpc>
              <a:spcBef>
                <a:spcPts val="0"/>
              </a:spcBef>
              <a:spcAft>
                <a:spcPts val="0"/>
              </a:spcAft>
              <a:buNone/>
            </a:pPr>
            <a:r>
              <a:t/>
            </a:r>
            <a:endParaRPr b="1" i="1"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1"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1"/>
          <p:cNvSpPr txBox="1"/>
          <p:nvPr/>
        </p:nvSpPr>
        <p:spPr>
          <a:xfrm>
            <a:off x="1171074" y="24000"/>
            <a:ext cx="11020926" cy="68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cs-CZ" sz="14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1" lang="cs-CZ" sz="3000" u="none" cap="none" strike="noStrike">
                <a:solidFill>
                  <a:srgbClr val="000000"/>
                </a:solidFill>
                <a:latin typeface="Arial"/>
                <a:ea typeface="Arial"/>
                <a:cs typeface="Arial"/>
                <a:sym typeface="Arial"/>
              </a:rPr>
              <a:t>c) po dobu 5 let od schválení oddlužení nebylo dlužníku oddlužení zrušeno a dlužník neporušil svou povinnost vynaložit veškeré úsilí, které po něm bylo možno spravedlivě požadovat, k plnému uspokojení pohledávek svých věřitelů; má se za to, že tuto povinnost neporušil, jestliže v této době splatil nezajištěným věřitelům alespoň 30 % jejich pohledávek.</a:t>
            </a:r>
            <a:endParaRPr/>
          </a:p>
          <a:p>
            <a:pPr indent="0" lvl="0" marL="0" marR="0" rtl="0" algn="l">
              <a:lnSpc>
                <a:spcPct val="100000"/>
              </a:lnSpc>
              <a:spcBef>
                <a:spcPts val="0"/>
              </a:spcBef>
              <a:spcAft>
                <a:spcPts val="0"/>
              </a:spcAft>
              <a:buNone/>
            </a:pPr>
            <a:r>
              <a:t/>
            </a:r>
            <a:endParaRPr b="1" i="1"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1" lang="cs-CZ" sz="3000" u="none" cap="none" strike="noStrike">
                <a:solidFill>
                  <a:srgbClr val="000000"/>
                </a:solidFill>
                <a:latin typeface="Arial"/>
                <a:ea typeface="Arial"/>
                <a:cs typeface="Arial"/>
                <a:sym typeface="Arial"/>
              </a:rPr>
              <a:t>2) Oddlužení zpeněžením majetkové podstaty je splněno po obdržení zprávy insolvenčního správce o splnění rozvrhového usnesení, jestliže dlužník řádně splnil všechny povinnosti stanovené v rozhodnutí o schválení oddlužení.</a:t>
            </a:r>
            <a:endParaRPr/>
          </a:p>
          <a:p>
            <a:pPr indent="0" lvl="0" marL="0" marR="0" rtl="0" algn="l">
              <a:lnSpc>
                <a:spcPct val="100000"/>
              </a:lnSpc>
              <a:spcBef>
                <a:spcPts val="0"/>
              </a:spcBef>
              <a:spcAft>
                <a:spcPts val="0"/>
              </a:spcAft>
              <a:buNone/>
            </a:pPr>
            <a:r>
              <a:t/>
            </a:r>
            <a:endParaRPr b="1" i="1"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1"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cs-CZ" sz="2400" u="none" cap="none" strike="noStrike">
                <a:solidFill>
                  <a:schemeClr val="dk1"/>
                </a:solidFill>
                <a:latin typeface="Arial"/>
                <a:ea typeface="Arial"/>
                <a:cs typeface="Arial"/>
                <a:sym typeface="Arial"/>
              </a:rPr>
              <a:t>.</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52"/>
          <p:cNvSpPr txBox="1"/>
          <p:nvPr/>
        </p:nvSpPr>
        <p:spPr>
          <a:xfrm>
            <a:off x="1171074" y="24000"/>
            <a:ext cx="11020926" cy="68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cs-CZ" sz="14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1" lang="cs-CZ" sz="3000" u="none" cap="none" strike="noStrike">
                <a:solidFill>
                  <a:srgbClr val="000000"/>
                </a:solidFill>
                <a:latin typeface="Arial"/>
                <a:ea typeface="Arial"/>
                <a:cs typeface="Arial"/>
                <a:sym typeface="Arial"/>
              </a:rPr>
              <a:t>(3) Pro splnění oddlužení podle odstavce 1 písm. b) a c) postačí, jestliže by požadované míry splacení pohledávek nezajištěných věřitelů bylo dosaženo bez přihlédnutí k podřízeným pohledávkám.</a:t>
            </a:r>
            <a:endParaRPr/>
          </a:p>
          <a:p>
            <a:pPr indent="0" lvl="0" marL="0" marR="0" rtl="0" algn="l">
              <a:lnSpc>
                <a:spcPct val="100000"/>
              </a:lnSpc>
              <a:spcBef>
                <a:spcPts val="0"/>
              </a:spcBef>
              <a:spcAft>
                <a:spcPts val="0"/>
              </a:spcAft>
              <a:buNone/>
            </a:pPr>
            <a:r>
              <a:t/>
            </a:r>
            <a:endParaRPr b="1" i="1"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1" lang="cs-CZ" sz="3000" u="none" cap="none" strike="noStrike">
                <a:solidFill>
                  <a:srgbClr val="000000"/>
                </a:solidFill>
                <a:latin typeface="Arial"/>
                <a:ea typeface="Arial"/>
                <a:cs typeface="Arial"/>
                <a:sym typeface="Arial"/>
              </a:rPr>
              <a:t>(4) Vznikl-li dlužníku nárok na starobní důchod před schválením oddlužení a tento nárok trval po celou dobu schváleného oddlužení nebo je-li dlužník invalidní ve druhém nebo třetím stupni74), je oddlužení plněním splátkového kalendáře se zpeněžením majetkové podstaty splněno, jestliže nebylo zrušeno po dobu 3 let od schválení oddlužení. Listiny dokládající vznik starobního důchodu nebo invaliditu dlužník za účelem podání zprávy o splnění oddlužení předloží insolvenčnímu správci.</a:t>
            </a:r>
            <a:endParaRPr/>
          </a:p>
          <a:p>
            <a:pPr indent="0" lvl="0" marL="0" marR="0" rtl="0" algn="l">
              <a:lnSpc>
                <a:spcPct val="100000"/>
              </a:lnSpc>
              <a:spcBef>
                <a:spcPts val="0"/>
              </a:spcBef>
              <a:spcAft>
                <a:spcPts val="0"/>
              </a:spcAft>
              <a:buNone/>
            </a:pPr>
            <a:r>
              <a:t/>
            </a:r>
            <a:endParaRPr b="1" i="1"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1"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1"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cs-CZ" sz="2400" u="none" cap="none" strike="noStrike">
                <a:solidFill>
                  <a:schemeClr val="dk1"/>
                </a:solidFill>
                <a:latin typeface="Arial"/>
                <a:ea typeface="Arial"/>
                <a:cs typeface="Arial"/>
                <a:sym typeface="Arial"/>
              </a:rPr>
              <a:t>.</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3"/>
          <p:cNvSpPr txBox="1"/>
          <p:nvPr/>
        </p:nvSpPr>
        <p:spPr>
          <a:xfrm>
            <a:off x="1299411" y="0"/>
            <a:ext cx="10892589" cy="6858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(5) Jestliže bylo dlužníku v jiném insolvenčním řízení po splnění oddlužení podle odstavce 4 pravomocným rozhodnutím přiznáno osvobození od placení pohledávek zahrnutých do oddlužení, v rozsahu, v němž nebyly uspokojeny, může insolvenční soud o splnění oddlužení podle odstavce 4 rozhodnout jen z důvodů zvláštního zřetele hodných.</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4"/>
          <p:cNvSpPr txBox="1"/>
          <p:nvPr/>
        </p:nvSpPr>
        <p:spPr>
          <a:xfrm>
            <a:off x="786063" y="19200"/>
            <a:ext cx="11453937" cy="681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cs-CZ" sz="3000" u="none" cap="none" strike="noStrike">
                <a:solidFill>
                  <a:schemeClr val="dk1"/>
                </a:solidFill>
                <a:latin typeface="Arial"/>
                <a:ea typeface="Arial"/>
                <a:cs typeface="Arial"/>
                <a:sym typeface="Arial"/>
              </a:rPr>
              <a:t>§ 412b</a:t>
            </a:r>
            <a:endParaRPr/>
          </a:p>
          <a:p>
            <a:pPr indent="0" lvl="0" marL="0" marR="0" rtl="0" algn="l">
              <a:lnSpc>
                <a:spcPct val="100000"/>
              </a:lnSpc>
              <a:spcBef>
                <a:spcPts val="0"/>
              </a:spcBef>
              <a:spcAft>
                <a:spcPts val="0"/>
              </a:spcAft>
              <a:buNone/>
            </a:pPr>
            <a:r>
              <a:t/>
            </a:r>
            <a:endParaRPr b="1"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chemeClr val="dk1"/>
                </a:solidFill>
                <a:latin typeface="Arial"/>
                <a:ea typeface="Arial"/>
                <a:cs typeface="Arial"/>
                <a:sym typeface="Arial"/>
              </a:rPr>
              <a:t>Přerušení a prodloužení průběhu oddlužení</a:t>
            </a:r>
            <a:endParaRPr/>
          </a:p>
          <a:p>
            <a:pPr indent="0" lvl="0" marL="0" marR="0" rtl="0" algn="l">
              <a:lnSpc>
                <a:spcPct val="100000"/>
              </a:lnSpc>
              <a:spcBef>
                <a:spcPts val="0"/>
              </a:spcBef>
              <a:spcAft>
                <a:spcPts val="0"/>
              </a:spcAft>
              <a:buNone/>
            </a:pPr>
            <a:r>
              <a:rPr b="1" i="0" lang="cs-CZ" sz="3000" u="none" cap="none" strike="noStrike">
                <a:solidFill>
                  <a:schemeClr val="dk1"/>
                </a:solidFill>
                <a:latin typeface="Arial"/>
                <a:ea typeface="Arial"/>
                <a:cs typeface="Arial"/>
                <a:sym typeface="Arial"/>
              </a:rPr>
              <a:t>(1) Insolvenční soud může po schválení oddlužení plněním splátkového kalendáře se zpeněžením majetkové podstaty rozhodnout o přerušení průběhu oddlužení až na 1 rok. Učiní tak z důležitých důvodů na návrh dlužníka nebo insolvenčního správce. Průběh oddlužení nelze přerušit opakovaně. Odvolání proti rozhodnutí o přerušení průběhu oddlužení není přípustné.</a:t>
            </a:r>
            <a:endParaRPr/>
          </a:p>
          <a:p>
            <a:pPr indent="0" lvl="0" marL="0" marR="0" rtl="0" algn="l">
              <a:lnSpc>
                <a:spcPct val="100000"/>
              </a:lnSpc>
              <a:spcBef>
                <a:spcPts val="0"/>
              </a:spcBef>
              <a:spcAft>
                <a:spcPts val="0"/>
              </a:spcAft>
              <a:buNone/>
            </a:pPr>
            <a:r>
              <a:t/>
            </a:r>
            <a:endParaRPr b="1"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chemeClr val="dk1"/>
                </a:solidFill>
                <a:latin typeface="Arial"/>
                <a:ea typeface="Arial"/>
                <a:cs typeface="Arial"/>
                <a:sym typeface="Arial"/>
              </a:rPr>
              <a:t>(2) Po dobu přerušení průběhu oddlužení nemusí dlužník plnit svou povinnost splácet podle § 398 odst. 3; ustanovení § 418 odst. 1 písm. d) se nepoužije.</a:t>
            </a:r>
            <a:endParaRPr b="1"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5"/>
          <p:cNvSpPr txBox="1"/>
          <p:nvPr/>
        </p:nvSpPr>
        <p:spPr>
          <a:xfrm>
            <a:off x="1251284" y="19200"/>
            <a:ext cx="10988716" cy="681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 418</a:t>
            </a:r>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Zrušení schváleného oddlužení</a:t>
            </a:r>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(1)</a:t>
            </a:r>
            <a:r>
              <a:rPr b="0" i="0" lang="cs-CZ" sz="3000" u="none" cap="none" strike="noStrike">
                <a:solidFill>
                  <a:srgbClr val="000000"/>
                </a:solidFill>
                <a:latin typeface="Arial"/>
                <a:ea typeface="Arial"/>
                <a:cs typeface="Arial"/>
                <a:sym typeface="Arial"/>
              </a:rPr>
              <a:t> Insolvenční soud schválené oddlužení zruší a současně rozhodne o způsobu řešení dlužníkova úpadku konkursem, jestliže</a:t>
            </a:r>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a)</a:t>
            </a:r>
            <a:r>
              <a:rPr b="0" i="0" lang="cs-CZ" sz="3000" u="none" cap="none" strike="noStrike">
                <a:solidFill>
                  <a:srgbClr val="000000"/>
                </a:solidFill>
                <a:latin typeface="Arial"/>
                <a:ea typeface="Arial"/>
                <a:cs typeface="Arial"/>
                <a:sym typeface="Arial"/>
              </a:rPr>
              <a:t> dlužník neplní podstatné povinnosti podle schváleného způsobu oddlužení, nebo</a:t>
            </a:r>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b)</a:t>
            </a:r>
            <a:r>
              <a:rPr b="0" i="0" lang="cs-CZ" sz="3000" u="none" cap="none" strike="noStrike">
                <a:solidFill>
                  <a:srgbClr val="000000"/>
                </a:solidFill>
                <a:latin typeface="Arial"/>
                <a:ea typeface="Arial"/>
                <a:cs typeface="Arial"/>
                <a:sym typeface="Arial"/>
              </a:rPr>
              <a:t> v důsledku zaviněného jednání vznikl dlužníku po schválení oddlužení peněžitý závazek po dobu delší 30 dnů po lhůtě splatnosti, nebo</a:t>
            </a:r>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c)</a:t>
            </a:r>
            <a:r>
              <a:rPr b="0" i="0" lang="cs-CZ" sz="3000" u="none" cap="none" strike="noStrike">
                <a:solidFill>
                  <a:srgbClr val="000000"/>
                </a:solidFill>
                <a:latin typeface="Arial"/>
                <a:ea typeface="Arial"/>
                <a:cs typeface="Arial"/>
                <a:sym typeface="Arial"/>
              </a:rPr>
              <a:t> dlužník není v důsledku okolností, které zavinil, po dobu delší než 3 měsíce schopen splácet v plné výši ani pohledávky podle § 395 odst. 1 písm. b), jestliže vznikly po rozhodnutí o úpadku, anebo</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56"/>
          <p:cNvSpPr txBox="1"/>
          <p:nvPr/>
        </p:nvSpPr>
        <p:spPr>
          <a:xfrm>
            <a:off x="1251284" y="19200"/>
            <a:ext cx="10988716" cy="681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d)</a:t>
            </a:r>
            <a:r>
              <a:rPr b="0" i="0" lang="cs-CZ" sz="3000" u="none" cap="none" strike="noStrike">
                <a:solidFill>
                  <a:srgbClr val="000000"/>
                </a:solidFill>
                <a:latin typeface="Arial"/>
                <a:ea typeface="Arial"/>
                <a:cs typeface="Arial"/>
                <a:sym typeface="Arial"/>
              </a:rPr>
              <a:t> to navrhne dlužník.</a:t>
            </a:r>
            <a:endParaRPr/>
          </a:p>
          <a:p>
            <a:pPr indent="0" lvl="0" marL="0" marR="0" rtl="0" algn="l">
              <a:lnSpc>
                <a:spcPct val="100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(2)</a:t>
            </a:r>
            <a:r>
              <a:rPr b="0" i="0" lang="cs-CZ" sz="3000" u="none" cap="none" strike="noStrike">
                <a:solidFill>
                  <a:srgbClr val="000000"/>
                </a:solidFill>
                <a:latin typeface="Arial"/>
                <a:ea typeface="Arial"/>
                <a:cs typeface="Arial"/>
                <a:sym typeface="Arial"/>
              </a:rPr>
              <a:t> Má se za to, že dlužník zavinil vznik peněžitého závazku podle odstavce 1 písm. c), byl-li k jeho vymožení vůči dlužníku nařízen výkon rozhodnutí nebo exekuce.</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pic>
        <p:nvPicPr>
          <p:cNvPr descr="VÃ½sledek obrÃ¡zku pro poÄty zahÃ¡jenÃ½ch exekucÃ­ 2019" id="186" name="Google Shape;186;p21"/>
          <p:cNvPicPr preferRelativeResize="0"/>
          <p:nvPr/>
        </p:nvPicPr>
        <p:blipFill rotWithShape="1">
          <a:blip r:embed="rId3">
            <a:alphaModFix/>
          </a:blip>
          <a:srcRect b="0" l="0" r="0" t="0"/>
          <a:stretch/>
        </p:blipFill>
        <p:spPr>
          <a:xfrm>
            <a:off x="1457325" y="0"/>
            <a:ext cx="9277350"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7"/>
          <p:cNvSpPr/>
          <p:nvPr/>
        </p:nvSpPr>
        <p:spPr>
          <a:xfrm>
            <a:off x="1708733" y="450004"/>
            <a:ext cx="2163182" cy="893024"/>
          </a:xfrm>
          <a:prstGeom prst="roundRect">
            <a:avLst>
              <a:gd fmla="val 16667" name="adj"/>
            </a:avLst>
          </a:prstGeom>
          <a:solidFill>
            <a:srgbClr val="5B9BD5"/>
          </a:solidFill>
          <a:ln cap="flat" cmpd="sng" w="12700">
            <a:solidFill>
              <a:srgbClr val="1F4D7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50"/>
              <a:buFont typeface="Calibri"/>
              <a:buNone/>
            </a:pPr>
            <a:r>
              <a:rPr b="0" i="0" lang="cs-CZ" sz="1800" u="none" cap="none" strike="noStrike">
                <a:solidFill>
                  <a:schemeClr val="dk1"/>
                </a:solidFill>
                <a:latin typeface="Calibri"/>
                <a:ea typeface="Calibri"/>
                <a:cs typeface="Calibri"/>
                <a:sym typeface="Calibri"/>
              </a:rPr>
              <a:t>Zahájení insolvenčního řízení</a:t>
            </a:r>
            <a:endParaRPr b="0" i="0" sz="1400" u="none" cap="none" strike="noStrike">
              <a:solidFill>
                <a:srgbClr val="000000"/>
              </a:solidFill>
              <a:latin typeface="Arial"/>
              <a:ea typeface="Arial"/>
              <a:cs typeface="Arial"/>
              <a:sym typeface="Arial"/>
            </a:endParaRPr>
          </a:p>
        </p:txBody>
      </p:sp>
      <p:sp>
        <p:nvSpPr>
          <p:cNvPr id="399" name="Google Shape;399;p57"/>
          <p:cNvSpPr/>
          <p:nvPr/>
        </p:nvSpPr>
        <p:spPr>
          <a:xfrm>
            <a:off x="1739714" y="1766376"/>
            <a:ext cx="2163183" cy="882650"/>
          </a:xfrm>
          <a:prstGeom prst="roundRect">
            <a:avLst>
              <a:gd fmla="val 16667" name="adj"/>
            </a:avLst>
          </a:prstGeom>
          <a:solidFill>
            <a:srgbClr val="5B9BD5"/>
          </a:solidFill>
          <a:ln cap="flat" cmpd="sng" w="12700">
            <a:solidFill>
              <a:srgbClr val="1F4D7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50"/>
              <a:buFont typeface="Calibri"/>
              <a:buNone/>
            </a:pPr>
            <a:r>
              <a:rPr b="0" i="0" lang="cs-CZ" sz="1800" u="none" cap="none" strike="noStrike">
                <a:solidFill>
                  <a:schemeClr val="dk1"/>
                </a:solidFill>
                <a:latin typeface="Calibri"/>
                <a:ea typeface="Calibri"/>
                <a:cs typeface="Calibri"/>
                <a:sym typeface="Calibri"/>
              </a:rPr>
              <a:t>Rozhodnutí soudu o úpadku</a:t>
            </a:r>
            <a:endParaRPr b="0" i="0" sz="1400" u="none" cap="none" strike="noStrike">
              <a:solidFill>
                <a:srgbClr val="000000"/>
              </a:solidFill>
              <a:latin typeface="Arial"/>
              <a:ea typeface="Arial"/>
              <a:cs typeface="Arial"/>
              <a:sym typeface="Arial"/>
            </a:endParaRPr>
          </a:p>
        </p:txBody>
      </p:sp>
      <p:sp>
        <p:nvSpPr>
          <p:cNvPr id="400" name="Google Shape;400;p57"/>
          <p:cNvSpPr/>
          <p:nvPr/>
        </p:nvSpPr>
        <p:spPr>
          <a:xfrm>
            <a:off x="1791907" y="3072374"/>
            <a:ext cx="2168907" cy="881665"/>
          </a:xfrm>
          <a:prstGeom prst="roundRect">
            <a:avLst>
              <a:gd fmla="val 16667" name="adj"/>
            </a:avLst>
          </a:prstGeom>
          <a:solidFill>
            <a:srgbClr val="5B9BD5"/>
          </a:solidFill>
          <a:ln cap="flat" cmpd="sng" w="12700">
            <a:solidFill>
              <a:srgbClr val="1F4D7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50"/>
              <a:buFont typeface="Calibri"/>
              <a:buNone/>
            </a:pPr>
            <a:r>
              <a:rPr b="0" i="0" lang="cs-CZ" sz="1800" u="none" cap="none" strike="noStrike">
                <a:solidFill>
                  <a:schemeClr val="dk1"/>
                </a:solidFill>
                <a:latin typeface="Calibri"/>
                <a:ea typeface="Calibri"/>
                <a:cs typeface="Calibri"/>
                <a:sym typeface="Calibri"/>
              </a:rPr>
              <a:t>Přihláška pohledávek</a:t>
            </a:r>
            <a:endParaRPr b="0" i="0" sz="1400" u="none" cap="none" strike="noStrike">
              <a:solidFill>
                <a:srgbClr val="000000"/>
              </a:solidFill>
              <a:latin typeface="Arial"/>
              <a:ea typeface="Arial"/>
              <a:cs typeface="Arial"/>
              <a:sym typeface="Arial"/>
            </a:endParaRPr>
          </a:p>
        </p:txBody>
      </p:sp>
      <p:sp>
        <p:nvSpPr>
          <p:cNvPr id="401" name="Google Shape;401;p57"/>
          <p:cNvSpPr/>
          <p:nvPr/>
        </p:nvSpPr>
        <p:spPr>
          <a:xfrm>
            <a:off x="1823212" y="4377387"/>
            <a:ext cx="2137602" cy="898703"/>
          </a:xfrm>
          <a:prstGeom prst="roundRect">
            <a:avLst>
              <a:gd fmla="val 16667" name="adj"/>
            </a:avLst>
          </a:prstGeom>
          <a:solidFill>
            <a:srgbClr val="5B9BD5"/>
          </a:solidFill>
          <a:ln cap="flat" cmpd="sng" w="12700">
            <a:solidFill>
              <a:srgbClr val="1F4D7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50"/>
              <a:buFont typeface="Calibri"/>
              <a:buNone/>
            </a:pPr>
            <a:r>
              <a:rPr b="0" i="0" lang="cs-CZ" sz="1800" u="none" cap="none" strike="noStrike">
                <a:solidFill>
                  <a:schemeClr val="dk1"/>
                </a:solidFill>
                <a:latin typeface="Calibri"/>
                <a:ea typeface="Calibri"/>
                <a:cs typeface="Calibri"/>
                <a:sym typeface="Calibri"/>
              </a:rPr>
              <a:t>Přezkumné jednání</a:t>
            </a:r>
            <a:endParaRPr b="0" i="0" sz="1400" u="none" cap="none" strike="noStrike">
              <a:solidFill>
                <a:srgbClr val="000000"/>
              </a:solidFill>
              <a:latin typeface="Arial"/>
              <a:ea typeface="Arial"/>
              <a:cs typeface="Arial"/>
              <a:sym typeface="Arial"/>
            </a:endParaRPr>
          </a:p>
        </p:txBody>
      </p:sp>
      <p:sp>
        <p:nvSpPr>
          <p:cNvPr id="402" name="Google Shape;402;p57"/>
          <p:cNvSpPr/>
          <p:nvPr/>
        </p:nvSpPr>
        <p:spPr>
          <a:xfrm>
            <a:off x="1823212" y="5699438"/>
            <a:ext cx="2137602" cy="819463"/>
          </a:xfrm>
          <a:prstGeom prst="roundRect">
            <a:avLst>
              <a:gd fmla="val 16667" name="adj"/>
            </a:avLst>
          </a:prstGeom>
          <a:solidFill>
            <a:srgbClr val="5B9BD5"/>
          </a:solidFill>
          <a:ln cap="flat" cmpd="sng" w="12700">
            <a:solidFill>
              <a:srgbClr val="1F4D7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50"/>
              <a:buFont typeface="Calibri"/>
              <a:buNone/>
            </a:pPr>
            <a:r>
              <a:rPr b="0" i="0" lang="cs-CZ" sz="1800" u="none" cap="none" strike="noStrike">
                <a:solidFill>
                  <a:schemeClr val="dk1"/>
                </a:solidFill>
                <a:latin typeface="Calibri"/>
                <a:ea typeface="Calibri"/>
                <a:cs typeface="Calibri"/>
                <a:sym typeface="Calibri"/>
              </a:rPr>
              <a:t>Rozhodnutí o skončení insolvence</a:t>
            </a:r>
            <a:endParaRPr b="0" i="0" sz="1400" u="none" cap="none" strike="noStrike">
              <a:solidFill>
                <a:srgbClr val="000000"/>
              </a:solidFill>
              <a:latin typeface="Arial"/>
              <a:ea typeface="Arial"/>
              <a:cs typeface="Arial"/>
              <a:sym typeface="Arial"/>
            </a:endParaRPr>
          </a:p>
        </p:txBody>
      </p:sp>
      <p:cxnSp>
        <p:nvCxnSpPr>
          <p:cNvPr id="403" name="Google Shape;403;p57"/>
          <p:cNvCxnSpPr/>
          <p:nvPr/>
        </p:nvCxnSpPr>
        <p:spPr>
          <a:xfrm>
            <a:off x="4241511" y="874714"/>
            <a:ext cx="7079019" cy="2829"/>
          </a:xfrm>
          <a:prstGeom prst="straightConnector1">
            <a:avLst/>
          </a:prstGeom>
          <a:noFill/>
          <a:ln cap="rnd" cmpd="sng" w="9525">
            <a:solidFill>
              <a:srgbClr val="D2D2D2"/>
            </a:solidFill>
            <a:prstDash val="solid"/>
            <a:round/>
            <a:headEnd len="sm" w="sm" type="none"/>
            <a:tailEnd len="sm" w="sm" type="none"/>
          </a:ln>
        </p:spPr>
      </p:cxnSp>
      <p:cxnSp>
        <p:nvCxnSpPr>
          <p:cNvPr id="404" name="Google Shape;404;p57"/>
          <p:cNvCxnSpPr/>
          <p:nvPr/>
        </p:nvCxnSpPr>
        <p:spPr>
          <a:xfrm>
            <a:off x="4357690" y="2358579"/>
            <a:ext cx="1630986" cy="0"/>
          </a:xfrm>
          <a:prstGeom prst="straightConnector1">
            <a:avLst/>
          </a:prstGeom>
          <a:noFill/>
          <a:ln cap="rnd" cmpd="sng" w="9525">
            <a:solidFill>
              <a:srgbClr val="D2D2D2"/>
            </a:solidFill>
            <a:prstDash val="solid"/>
            <a:round/>
            <a:headEnd len="sm" w="sm" type="none"/>
            <a:tailEnd len="sm" w="sm" type="none"/>
          </a:ln>
        </p:spPr>
      </p:cxnSp>
      <p:cxnSp>
        <p:nvCxnSpPr>
          <p:cNvPr id="405" name="Google Shape;405;p57"/>
          <p:cNvCxnSpPr/>
          <p:nvPr/>
        </p:nvCxnSpPr>
        <p:spPr>
          <a:xfrm>
            <a:off x="6094412" y="3596471"/>
            <a:ext cx="2508675" cy="22492"/>
          </a:xfrm>
          <a:prstGeom prst="straightConnector1">
            <a:avLst/>
          </a:prstGeom>
          <a:noFill/>
          <a:ln cap="rnd" cmpd="sng" w="9525">
            <a:solidFill>
              <a:srgbClr val="D2D2D2"/>
            </a:solidFill>
            <a:prstDash val="solid"/>
            <a:round/>
            <a:headEnd len="sm" w="sm" type="none"/>
            <a:tailEnd len="sm" w="sm" type="none"/>
          </a:ln>
        </p:spPr>
      </p:cxnSp>
      <p:cxnSp>
        <p:nvCxnSpPr>
          <p:cNvPr id="406" name="Google Shape;406;p57"/>
          <p:cNvCxnSpPr/>
          <p:nvPr/>
        </p:nvCxnSpPr>
        <p:spPr>
          <a:xfrm>
            <a:off x="6094412" y="4779113"/>
            <a:ext cx="3796563" cy="47625"/>
          </a:xfrm>
          <a:prstGeom prst="straightConnector1">
            <a:avLst/>
          </a:prstGeom>
          <a:noFill/>
          <a:ln cap="rnd" cmpd="sng" w="9525">
            <a:solidFill>
              <a:srgbClr val="D2D2D2"/>
            </a:solidFill>
            <a:prstDash val="solid"/>
            <a:round/>
            <a:headEnd len="sm" w="sm" type="none"/>
            <a:tailEnd len="sm" w="sm" type="none"/>
          </a:ln>
        </p:spPr>
      </p:cxnSp>
      <p:cxnSp>
        <p:nvCxnSpPr>
          <p:cNvPr id="407" name="Google Shape;407;p57"/>
          <p:cNvCxnSpPr/>
          <p:nvPr/>
        </p:nvCxnSpPr>
        <p:spPr>
          <a:xfrm>
            <a:off x="4345391" y="6124742"/>
            <a:ext cx="6975139" cy="21175"/>
          </a:xfrm>
          <a:prstGeom prst="straightConnector1">
            <a:avLst/>
          </a:prstGeom>
          <a:noFill/>
          <a:ln cap="rnd" cmpd="sng" w="9525">
            <a:solidFill>
              <a:srgbClr val="D2D2D2"/>
            </a:solidFill>
            <a:prstDash val="solid"/>
            <a:round/>
            <a:headEnd len="sm" w="sm" type="none"/>
            <a:tailEnd len="sm" w="sm" type="none"/>
          </a:ln>
        </p:spPr>
      </p:cxnSp>
      <p:cxnSp>
        <p:nvCxnSpPr>
          <p:cNvPr id="408" name="Google Shape;408;p57"/>
          <p:cNvCxnSpPr/>
          <p:nvPr/>
        </p:nvCxnSpPr>
        <p:spPr>
          <a:xfrm>
            <a:off x="4357690" y="928689"/>
            <a:ext cx="0" cy="1364356"/>
          </a:xfrm>
          <a:prstGeom prst="straightConnector1">
            <a:avLst/>
          </a:prstGeom>
          <a:noFill/>
          <a:ln cap="rnd" cmpd="sng" w="9525">
            <a:solidFill>
              <a:srgbClr val="D2D2D2"/>
            </a:solidFill>
            <a:prstDash val="solid"/>
            <a:round/>
            <a:headEnd len="lg" w="lg" type="triangle"/>
            <a:tailEnd len="lg" w="lg" type="triangle"/>
          </a:ln>
        </p:spPr>
      </p:cxnSp>
      <p:sp>
        <p:nvSpPr>
          <p:cNvPr id="409" name="Google Shape;409;p57"/>
          <p:cNvSpPr/>
          <p:nvPr/>
        </p:nvSpPr>
        <p:spPr>
          <a:xfrm>
            <a:off x="4652965" y="1187454"/>
            <a:ext cx="1441447" cy="884235"/>
          </a:xfrm>
          <a:prstGeom prst="ellipse">
            <a:avLst/>
          </a:prstGeom>
          <a:solidFill>
            <a:srgbClr val="F4B083"/>
          </a:solidFill>
          <a:ln cap="flat" cmpd="sng" w="12700">
            <a:solidFill>
              <a:srgbClr val="1F4D7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50"/>
              <a:buFont typeface="Calibri"/>
              <a:buNone/>
            </a:pPr>
            <a:r>
              <a:rPr b="0" i="0" lang="cs-CZ" sz="1800" u="none" cap="none" strike="noStrike">
                <a:solidFill>
                  <a:schemeClr val="dk1"/>
                </a:solidFill>
                <a:latin typeface="Calibri"/>
                <a:ea typeface="Calibri"/>
                <a:cs typeface="Calibri"/>
                <a:sym typeface="Calibri"/>
              </a:rPr>
              <a:t>Exekuční příkaz</a:t>
            </a:r>
            <a:endParaRPr b="0" i="0" sz="1400" u="none" cap="none" strike="noStrike">
              <a:solidFill>
                <a:srgbClr val="000000"/>
              </a:solidFill>
              <a:latin typeface="Arial"/>
              <a:ea typeface="Arial"/>
              <a:cs typeface="Arial"/>
              <a:sym typeface="Arial"/>
            </a:endParaRPr>
          </a:p>
        </p:txBody>
      </p:sp>
      <p:cxnSp>
        <p:nvCxnSpPr>
          <p:cNvPr id="410" name="Google Shape;410;p57"/>
          <p:cNvCxnSpPr/>
          <p:nvPr/>
        </p:nvCxnSpPr>
        <p:spPr>
          <a:xfrm flipH="1">
            <a:off x="4352289" y="2453137"/>
            <a:ext cx="34132" cy="3551683"/>
          </a:xfrm>
          <a:prstGeom prst="straightConnector1">
            <a:avLst/>
          </a:prstGeom>
          <a:noFill/>
          <a:ln cap="rnd" cmpd="sng" w="9525">
            <a:solidFill>
              <a:srgbClr val="D2D2D2"/>
            </a:solidFill>
            <a:prstDash val="solid"/>
            <a:round/>
            <a:headEnd len="lg" w="lg" type="triangle"/>
            <a:tailEnd len="lg" w="lg" type="triangle"/>
          </a:ln>
        </p:spPr>
      </p:cxnSp>
      <p:sp>
        <p:nvSpPr>
          <p:cNvPr id="411" name="Google Shape;411;p57"/>
          <p:cNvSpPr/>
          <p:nvPr/>
        </p:nvSpPr>
        <p:spPr>
          <a:xfrm>
            <a:off x="6486526" y="2090739"/>
            <a:ext cx="1930578" cy="1053448"/>
          </a:xfrm>
          <a:prstGeom prst="ellipse">
            <a:avLst/>
          </a:prstGeom>
          <a:solidFill>
            <a:srgbClr val="FFC000"/>
          </a:solidFill>
          <a:ln cap="flat" cmpd="sng" w="12700">
            <a:solidFill>
              <a:srgbClr val="1F4D7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50"/>
              <a:buFont typeface="Calibri"/>
              <a:buNone/>
            </a:pPr>
            <a:r>
              <a:rPr b="0" i="0" lang="cs-CZ" sz="1800" u="none" cap="none" strike="noStrike">
                <a:solidFill>
                  <a:schemeClr val="dk1"/>
                </a:solidFill>
                <a:latin typeface="Calibri"/>
                <a:ea typeface="Calibri"/>
                <a:cs typeface="Calibri"/>
                <a:sym typeface="Calibri"/>
              </a:rPr>
              <a:t>Přihláška pohledávky</a:t>
            </a:r>
            <a:endParaRPr b="0" i="0" sz="1400" u="none" cap="none" strike="noStrike">
              <a:solidFill>
                <a:srgbClr val="000000"/>
              </a:solidFill>
              <a:latin typeface="Arial"/>
              <a:ea typeface="Arial"/>
              <a:cs typeface="Arial"/>
              <a:sym typeface="Arial"/>
            </a:endParaRPr>
          </a:p>
        </p:txBody>
      </p:sp>
      <p:cxnSp>
        <p:nvCxnSpPr>
          <p:cNvPr id="412" name="Google Shape;412;p57"/>
          <p:cNvCxnSpPr/>
          <p:nvPr/>
        </p:nvCxnSpPr>
        <p:spPr>
          <a:xfrm flipH="1">
            <a:off x="6349285" y="949083"/>
            <a:ext cx="40401" cy="2553971"/>
          </a:xfrm>
          <a:prstGeom prst="straightConnector1">
            <a:avLst/>
          </a:prstGeom>
          <a:noFill/>
          <a:ln cap="rnd" cmpd="sng" w="9525">
            <a:solidFill>
              <a:srgbClr val="D2D2D2"/>
            </a:solidFill>
            <a:prstDash val="solid"/>
            <a:round/>
            <a:headEnd len="lg" w="lg" type="triangle"/>
            <a:tailEnd len="lg" w="lg" type="triangle"/>
          </a:ln>
        </p:spPr>
      </p:cxnSp>
      <p:cxnSp>
        <p:nvCxnSpPr>
          <p:cNvPr id="413" name="Google Shape;413;p57"/>
          <p:cNvCxnSpPr/>
          <p:nvPr/>
        </p:nvCxnSpPr>
        <p:spPr>
          <a:xfrm flipH="1">
            <a:off x="9145767" y="1020663"/>
            <a:ext cx="23679" cy="3705883"/>
          </a:xfrm>
          <a:prstGeom prst="straightConnector1">
            <a:avLst/>
          </a:prstGeom>
          <a:noFill/>
          <a:ln cap="rnd" cmpd="sng" w="9525">
            <a:solidFill>
              <a:srgbClr val="D2D2D2"/>
            </a:solidFill>
            <a:prstDash val="solid"/>
            <a:round/>
            <a:headEnd len="lg" w="lg" type="triangle"/>
            <a:tailEnd len="lg" w="lg" type="triangle"/>
          </a:ln>
        </p:spPr>
      </p:cxnSp>
      <p:sp>
        <p:nvSpPr>
          <p:cNvPr id="414" name="Google Shape;414;p57"/>
          <p:cNvSpPr/>
          <p:nvPr/>
        </p:nvSpPr>
        <p:spPr>
          <a:xfrm>
            <a:off x="9607729" y="2358579"/>
            <a:ext cx="1588265" cy="972715"/>
          </a:xfrm>
          <a:prstGeom prst="ellipse">
            <a:avLst/>
          </a:prstGeom>
          <a:solidFill>
            <a:srgbClr val="FFC000"/>
          </a:solidFill>
          <a:ln cap="flat" cmpd="sng" w="12700">
            <a:solidFill>
              <a:srgbClr val="1F4D7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50"/>
              <a:buFont typeface="Calibri"/>
              <a:buNone/>
            </a:pPr>
            <a:r>
              <a:rPr b="0" i="0" lang="cs-CZ" sz="1800" u="none" cap="none" strike="noStrike">
                <a:solidFill>
                  <a:schemeClr val="dk1"/>
                </a:solidFill>
                <a:latin typeface="Calibri"/>
                <a:ea typeface="Calibri"/>
                <a:cs typeface="Calibri"/>
                <a:sym typeface="Calibri"/>
              </a:rPr>
              <a:t>Změna petitu</a:t>
            </a:r>
            <a:endParaRPr b="0" i="0" sz="1400" u="none" cap="none" strike="noStrike">
              <a:solidFill>
                <a:srgbClr val="000000"/>
              </a:solidFill>
              <a:latin typeface="Arial"/>
              <a:ea typeface="Arial"/>
              <a:cs typeface="Arial"/>
              <a:sym typeface="Arial"/>
            </a:endParaRPr>
          </a:p>
        </p:txBody>
      </p:sp>
      <p:sp>
        <p:nvSpPr>
          <p:cNvPr id="415" name="Google Shape;415;p57"/>
          <p:cNvSpPr/>
          <p:nvPr/>
        </p:nvSpPr>
        <p:spPr>
          <a:xfrm>
            <a:off x="4895851" y="3284539"/>
            <a:ext cx="1198561" cy="1351454"/>
          </a:xfrm>
          <a:prstGeom prst="ellipse">
            <a:avLst/>
          </a:prstGeom>
          <a:solidFill>
            <a:srgbClr val="FF0000"/>
          </a:solidFill>
          <a:ln cap="flat" cmpd="sng" w="12700">
            <a:solidFill>
              <a:srgbClr val="1F4D7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50"/>
              <a:buFont typeface="Calibri"/>
              <a:buNone/>
            </a:pPr>
            <a:r>
              <a:rPr b="0" i="0" lang="cs-CZ" sz="1800" u="none" cap="none" strike="noStrike">
                <a:solidFill>
                  <a:srgbClr val="FFFFFF"/>
                </a:solidFill>
                <a:latin typeface="Calibri"/>
                <a:ea typeface="Calibri"/>
                <a:cs typeface="Calibri"/>
                <a:sym typeface="Calibri"/>
              </a:rPr>
              <a:t>Exekuční příkaz</a:t>
            </a:r>
            <a:endParaRPr b="0" i="0" sz="1400" u="none" cap="none" strike="noStrike">
              <a:solidFill>
                <a:srgbClr val="000000"/>
              </a:solidFill>
              <a:latin typeface="Arial"/>
              <a:ea typeface="Arial"/>
              <a:cs typeface="Arial"/>
              <a:sym typeface="Arial"/>
            </a:endParaRPr>
          </a:p>
        </p:txBody>
      </p:sp>
      <p:cxnSp>
        <p:nvCxnSpPr>
          <p:cNvPr id="416" name="Google Shape;416;p57"/>
          <p:cNvCxnSpPr/>
          <p:nvPr/>
        </p:nvCxnSpPr>
        <p:spPr>
          <a:xfrm>
            <a:off x="5103018" y="3629899"/>
            <a:ext cx="784225" cy="712788"/>
          </a:xfrm>
          <a:prstGeom prst="straightConnector1">
            <a:avLst/>
          </a:prstGeom>
          <a:noFill/>
          <a:ln cap="rnd" cmpd="sng" w="9525">
            <a:solidFill>
              <a:srgbClr val="D2D2D2"/>
            </a:solidFill>
            <a:prstDash val="solid"/>
            <a:round/>
            <a:headEnd len="sm" w="sm" type="none"/>
            <a:tailEnd len="sm" w="sm" type="none"/>
          </a:ln>
        </p:spPr>
      </p:cxnSp>
      <p:cxnSp>
        <p:nvCxnSpPr>
          <p:cNvPr id="417" name="Google Shape;417;p57"/>
          <p:cNvCxnSpPr/>
          <p:nvPr/>
        </p:nvCxnSpPr>
        <p:spPr>
          <a:xfrm flipH="1">
            <a:off x="5168901" y="3617242"/>
            <a:ext cx="652462" cy="719138"/>
          </a:xfrm>
          <a:prstGeom prst="straightConnector1">
            <a:avLst/>
          </a:prstGeom>
          <a:noFill/>
          <a:ln cap="rnd" cmpd="sng" w="9525">
            <a:solidFill>
              <a:srgbClr val="D2D2D2"/>
            </a:solidFill>
            <a:prstDash val="solid"/>
            <a:round/>
            <a:headEnd len="sm" w="sm" type="none"/>
            <a:tailEnd len="sm" w="sm" type="none"/>
          </a:ln>
        </p:spPr>
      </p:cxnSp>
      <p:sp>
        <p:nvSpPr>
          <p:cNvPr id="418" name="Google Shape;418;p57"/>
          <p:cNvSpPr/>
          <p:nvPr/>
        </p:nvSpPr>
        <p:spPr>
          <a:xfrm>
            <a:off x="1524001" y="43934"/>
            <a:ext cx="184731" cy="3693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pic>
        <p:nvPicPr>
          <p:cNvPr descr="http://www.extrainzerce.eu/galerie/annonce90782/3069_2010111056.jpg" id="423" name="Google Shape;423;p58"/>
          <p:cNvPicPr preferRelativeResize="0"/>
          <p:nvPr/>
        </p:nvPicPr>
        <p:blipFill rotWithShape="1">
          <a:blip r:embed="rId3">
            <a:alphaModFix/>
          </a:blip>
          <a:srcRect b="0" l="0" r="0" t="0"/>
          <a:stretch/>
        </p:blipFill>
        <p:spPr>
          <a:xfrm>
            <a:off x="1569720" y="304176"/>
            <a:ext cx="10226040" cy="6302363"/>
          </a:xfrm>
          <a:prstGeom prst="rect">
            <a:avLst/>
          </a:prstGeom>
          <a:noFill/>
          <a:ln>
            <a:noFill/>
          </a:ln>
        </p:spPr>
      </p:pic>
      <p:grpSp>
        <p:nvGrpSpPr>
          <p:cNvPr id="424" name="Google Shape;424;p58"/>
          <p:cNvGrpSpPr/>
          <p:nvPr/>
        </p:nvGrpSpPr>
        <p:grpSpPr>
          <a:xfrm>
            <a:off x="8393408" y="5522786"/>
            <a:ext cx="3143272" cy="795600"/>
            <a:chOff x="0" y="7793"/>
            <a:chExt cx="3143272" cy="795600"/>
          </a:xfrm>
        </p:grpSpPr>
        <p:sp>
          <p:nvSpPr>
            <p:cNvPr id="425" name="Google Shape;425;p58"/>
            <p:cNvSpPr/>
            <p:nvPr/>
          </p:nvSpPr>
          <p:spPr>
            <a:xfrm>
              <a:off x="0" y="7793"/>
              <a:ext cx="3143272" cy="795600"/>
            </a:xfrm>
            <a:prstGeom prst="roundRect">
              <a:avLst>
                <a:gd fmla="val 16667" name="adj"/>
              </a:avLst>
            </a:prstGeom>
            <a:solidFill>
              <a:schemeClr val="accent1"/>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58"/>
            <p:cNvSpPr txBox="1"/>
            <p:nvPr/>
          </p:nvSpPr>
          <p:spPr>
            <a:xfrm>
              <a:off x="38838" y="46631"/>
              <a:ext cx="3065596" cy="71792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0000"/>
                </a:buClr>
                <a:buSzPts val="500"/>
                <a:buFont typeface="Century Gothic"/>
                <a:buNone/>
              </a:pPr>
              <a:r>
                <a:rPr b="1" i="0" lang="cs-CZ" sz="2000" u="none" cap="none" strike="noStrike">
                  <a:solidFill>
                    <a:srgbClr val="FF0000"/>
                  </a:solidFill>
                  <a:latin typeface="Century Gothic"/>
                  <a:ea typeface="Century Gothic"/>
                  <a:cs typeface="Century Gothic"/>
                  <a:sym typeface="Century Gothic"/>
                </a:rPr>
                <a:t>Účinky zahájeného insolvenčního řízení</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59"/>
          <p:cNvSpPr txBox="1"/>
          <p:nvPr/>
        </p:nvSpPr>
        <p:spPr>
          <a:xfrm>
            <a:off x="2213811" y="828975"/>
            <a:ext cx="9721814" cy="624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Arial"/>
              <a:buNone/>
            </a:pPr>
            <a:r>
              <a:rPr b="0" i="0" lang="cs-CZ" sz="3600" u="none" cap="none" strike="noStrike">
                <a:solidFill>
                  <a:schemeClr val="dk1"/>
                </a:solidFill>
                <a:latin typeface="Arial"/>
                <a:ea typeface="Arial"/>
                <a:cs typeface="Arial"/>
                <a:sym typeface="Arial"/>
              </a:rPr>
              <a:t>§ 109 IZ – Se zahájením insolvenčního řízení se spojují tyto účinky: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0" i="0" lang="cs-CZ" sz="3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0" i="0" lang="cs-CZ" sz="3600" u="none" cap="none" strike="noStrike">
                <a:solidFill>
                  <a:schemeClr val="dk1"/>
                </a:solidFill>
                <a:latin typeface="Arial"/>
                <a:ea typeface="Arial"/>
                <a:cs typeface="Arial"/>
                <a:sym typeface="Arial"/>
              </a:rPr>
              <a:t>c) </a:t>
            </a:r>
            <a:r>
              <a:rPr b="0" i="0" lang="cs-CZ" sz="3600" u="sng" cap="none" strike="noStrike">
                <a:solidFill>
                  <a:schemeClr val="dk1"/>
                </a:solidFill>
                <a:latin typeface="Arial"/>
                <a:ea typeface="Arial"/>
                <a:cs typeface="Arial"/>
                <a:sym typeface="Arial"/>
              </a:rPr>
              <a:t>výkon rozhodnutí či exekuci, která by postihovala majetek ve vlastnictví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0" i="0" lang="cs-CZ" sz="3600" u="sng" cap="none" strike="noStrike">
                <a:solidFill>
                  <a:schemeClr val="dk1"/>
                </a:solidFill>
                <a:latin typeface="Arial"/>
                <a:ea typeface="Arial"/>
                <a:cs typeface="Arial"/>
                <a:sym typeface="Arial"/>
              </a:rPr>
              <a:t>dlužníka, jakož i jiný majetek, který náleží do majetkové podstaty, </a:t>
            </a:r>
            <a:r>
              <a:rPr b="0" i="0" lang="cs-CZ" sz="3600" u="sng" cap="none" strike="noStrike">
                <a:solidFill>
                  <a:srgbClr val="FF0000"/>
                </a:solidFill>
                <a:latin typeface="Arial"/>
                <a:ea typeface="Arial"/>
                <a:cs typeface="Arial"/>
                <a:sym typeface="Arial"/>
              </a:rPr>
              <a:t>lze nařídit nebo zahájit, nelze jej však provést</a:t>
            </a:r>
            <a:r>
              <a:rPr b="0" i="0" lang="cs-CZ" sz="3600" u="none" cap="none" strike="noStrike">
                <a:solidFill>
                  <a:srgbClr val="FF0000"/>
                </a:solidFill>
                <a:latin typeface="Arial"/>
                <a:ea typeface="Arial"/>
                <a:cs typeface="Arial"/>
                <a:sym typeface="Arial"/>
              </a:rPr>
              <a:t>.</a:t>
            </a:r>
            <a:r>
              <a:rPr b="0" i="0" lang="cs-CZ" sz="3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pic>
        <p:nvPicPr>
          <p:cNvPr descr="http://mm.denik.cz/1/2d/penize_kladivko_pravo_denik_clanek_solo.jpg" id="436" name="Google Shape;436;p60"/>
          <p:cNvPicPr preferRelativeResize="0"/>
          <p:nvPr/>
        </p:nvPicPr>
        <p:blipFill rotWithShape="1">
          <a:blip r:embed="rId3">
            <a:alphaModFix/>
          </a:blip>
          <a:srcRect b="0" l="0" r="0" t="0"/>
          <a:stretch/>
        </p:blipFill>
        <p:spPr>
          <a:xfrm>
            <a:off x="1524000" y="0"/>
            <a:ext cx="10043160" cy="6858000"/>
          </a:xfrm>
          <a:prstGeom prst="rect">
            <a:avLst/>
          </a:prstGeom>
          <a:noFill/>
          <a:ln>
            <a:noFill/>
          </a:ln>
        </p:spPr>
      </p:pic>
      <p:sp>
        <p:nvSpPr>
          <p:cNvPr id="437" name="Google Shape;437;p60"/>
          <p:cNvSpPr/>
          <p:nvPr/>
        </p:nvSpPr>
        <p:spPr>
          <a:xfrm>
            <a:off x="6310315" y="4786322"/>
            <a:ext cx="4254493"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EFEFE"/>
              </a:buClr>
              <a:buSzPts val="1350"/>
              <a:buFont typeface="Arial"/>
              <a:buNone/>
            </a:pPr>
            <a:r>
              <a:rPr b="1" i="0" lang="cs-CZ" sz="5400" u="none" cap="none" strike="noStrike">
                <a:solidFill>
                  <a:srgbClr val="FEFEFE"/>
                </a:solidFill>
                <a:latin typeface="Arial"/>
                <a:ea typeface="Arial"/>
                <a:cs typeface="Arial"/>
                <a:sym typeface="Arial"/>
              </a:rPr>
              <a:t>Rozhodnutí soudu</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pic>
        <p:nvPicPr>
          <p:cNvPr descr="http://www.businessinfo.cz/app/content/images/Infografika/OPU/ppbi_insolvence.gif" id="442" name="Google Shape;442;p61"/>
          <p:cNvPicPr preferRelativeResize="0"/>
          <p:nvPr/>
        </p:nvPicPr>
        <p:blipFill rotWithShape="1">
          <a:blip r:embed="rId3">
            <a:alphaModFix/>
          </a:blip>
          <a:srcRect b="0" l="0" r="0" t="0"/>
          <a:stretch/>
        </p:blipFill>
        <p:spPr>
          <a:xfrm>
            <a:off x="397565" y="14608"/>
            <a:ext cx="11859687" cy="6843392"/>
          </a:xfrm>
          <a:prstGeom prst="rect">
            <a:avLst/>
          </a:prstGeom>
          <a:noFill/>
          <a:ln>
            <a:noFill/>
          </a:ln>
        </p:spPr>
      </p:pic>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62"/>
          <p:cNvSpPr txBox="1"/>
          <p:nvPr/>
        </p:nvSpPr>
        <p:spPr>
          <a:xfrm>
            <a:off x="2260899" y="310850"/>
            <a:ext cx="9818100" cy="550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cs-CZ" sz="4400" u="sng" cap="none" strike="noStrike">
                <a:solidFill>
                  <a:schemeClr val="hlink"/>
                </a:solidFill>
                <a:latin typeface="Arial"/>
                <a:ea typeface="Arial"/>
                <a:cs typeface="Arial"/>
                <a:sym typeface="Arial"/>
                <a:hlinkClick r:id="rId3"/>
              </a:rPr>
              <a:t>§ 140e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cs-CZ" sz="4400" u="none" cap="none" strike="noStrike">
                <a:solidFill>
                  <a:schemeClr val="dk1"/>
                </a:solidFill>
                <a:latin typeface="Arial"/>
                <a:ea typeface="Arial"/>
                <a:cs typeface="Arial"/>
                <a:sym typeface="Arial"/>
              </a:rPr>
              <a:t>Výkon rozhodnutí a exekuce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1" lang="cs-CZ" sz="4400" u="none" cap="none" strike="noStrike">
                <a:solidFill>
                  <a:schemeClr val="dk1"/>
                </a:solidFill>
                <a:latin typeface="Arial"/>
                <a:ea typeface="Arial"/>
                <a:cs typeface="Arial"/>
                <a:sym typeface="Arial"/>
              </a:rPr>
              <a:t>(1)</a:t>
            </a:r>
            <a:r>
              <a:rPr b="0" i="0" lang="cs-CZ" sz="4400" u="none" cap="none" strike="noStrike">
                <a:solidFill>
                  <a:schemeClr val="dk1"/>
                </a:solidFill>
                <a:latin typeface="Arial"/>
                <a:ea typeface="Arial"/>
                <a:cs typeface="Arial"/>
                <a:sym typeface="Arial"/>
              </a:rPr>
              <a:t> </a:t>
            </a:r>
            <a:r>
              <a:rPr b="0" i="0" lang="cs-CZ" sz="4400" u="sng" cap="none" strike="noStrike">
                <a:solidFill>
                  <a:schemeClr val="dk1"/>
                </a:solidFill>
                <a:latin typeface="Arial"/>
                <a:ea typeface="Arial"/>
                <a:cs typeface="Arial"/>
                <a:sym typeface="Arial"/>
              </a:rPr>
              <a:t>V době, po kterou trvají účinky rozhodnutí o úpadku, nelze nařídit nebo zahájit výkon rozhodnutí nebo exekuci, která by postihovala majetek ve vlastnictví dlužníka, jakož i jiný majetek, který náleží do majetkové podstaty</a:t>
            </a:r>
            <a:r>
              <a:rPr b="0" i="0" lang="cs-CZ" sz="4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pic>
        <p:nvPicPr>
          <p:cNvPr descr="http://t2.gstatic.com/images?q=tbn:ANd9GcTc940o3DkEv5dj9eX8ArJD6VvNo1KsyIVucmoJ3AXQeQfnDXkwmK_YGAE2" id="453" name="Google Shape;453;p63"/>
          <p:cNvPicPr preferRelativeResize="0"/>
          <p:nvPr/>
        </p:nvPicPr>
        <p:blipFill rotWithShape="1">
          <a:blip r:embed="rId3">
            <a:alphaModFix/>
          </a:blip>
          <a:srcRect b="0" l="0" r="0" t="0"/>
          <a:stretch/>
        </p:blipFill>
        <p:spPr>
          <a:xfrm>
            <a:off x="1501140" y="0"/>
            <a:ext cx="9144000" cy="6858000"/>
          </a:xfrm>
          <a:prstGeom prst="rect">
            <a:avLst/>
          </a:prstGeom>
          <a:noFill/>
          <a:ln>
            <a:noFill/>
          </a:ln>
        </p:spPr>
      </p:pic>
      <p:sp>
        <p:nvSpPr>
          <p:cNvPr id="454" name="Google Shape;454;p63"/>
          <p:cNvSpPr txBox="1"/>
          <p:nvPr/>
        </p:nvSpPr>
        <p:spPr>
          <a:xfrm>
            <a:off x="2095500" y="5956563"/>
            <a:ext cx="7750841"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rPr b="1" i="0" lang="cs-CZ" sz="3600" u="none" cap="none" strike="noStrike">
                <a:solidFill>
                  <a:schemeClr val="dk1"/>
                </a:solidFill>
                <a:latin typeface="Arial"/>
                <a:ea typeface="Arial"/>
                <a:cs typeface="Arial"/>
                <a:sym typeface="Arial"/>
              </a:rPr>
              <a:t>Nutnost přihlášení pohledávek???</a:t>
            </a:r>
            <a:endParaRPr b="0" i="0" sz="1400" u="none" cap="none" strike="noStrike">
              <a:solidFill>
                <a:srgbClr val="000000"/>
              </a:solidFill>
              <a:latin typeface="Arial"/>
              <a:ea typeface="Arial"/>
              <a:cs typeface="Arial"/>
              <a:sym typeface="Arial"/>
            </a:endParaRPr>
          </a:p>
        </p:txBody>
      </p:sp>
      <p:sp>
        <p:nvSpPr>
          <p:cNvPr id="455" name="Google Shape;455;p63"/>
          <p:cNvSpPr txBox="1"/>
          <p:nvPr/>
        </p:nvSpPr>
        <p:spPr>
          <a:xfrm>
            <a:off x="2095500" y="448628"/>
            <a:ext cx="4903788"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rPr b="1" i="0" lang="cs-CZ" sz="3600" u="none" cap="none" strike="noStrike">
                <a:solidFill>
                  <a:schemeClr val="dk1"/>
                </a:solidFill>
                <a:latin typeface="Arial"/>
                <a:ea typeface="Arial"/>
                <a:cs typeface="Arial"/>
                <a:sym typeface="Arial"/>
              </a:rPr>
              <a:t>Přihláška pohledávky</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64"/>
          <p:cNvSpPr/>
          <p:nvPr/>
        </p:nvSpPr>
        <p:spPr>
          <a:xfrm>
            <a:off x="2665949" y="649350"/>
            <a:ext cx="9181500" cy="563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cs-CZ" sz="3600" u="none" cap="none" strike="noStrike">
                <a:solidFill>
                  <a:srgbClr val="000000"/>
                </a:solidFill>
                <a:latin typeface="Arial"/>
                <a:ea typeface="Arial"/>
                <a:cs typeface="Arial"/>
                <a:sym typeface="Arial"/>
              </a:rPr>
              <a:t>Podle ustanovení § 202 IZ platí, že ve sporu o pravost, výši nebo pořadí přihlášených pohledávek </a:t>
            </a:r>
            <a:r>
              <a:rPr b="0" i="0" lang="cs-CZ" sz="3600" u="none" cap="none" strike="noStrike">
                <a:solidFill>
                  <a:srgbClr val="FF0000"/>
                </a:solidFill>
                <a:latin typeface="Arial"/>
                <a:ea typeface="Arial"/>
                <a:cs typeface="Arial"/>
                <a:sym typeface="Arial"/>
              </a:rPr>
              <a:t>nemá žádný z účastníků právo na náhradu nákladů řízení proti insolvenčnímu správci</a:t>
            </a:r>
            <a:r>
              <a:rPr b="0" i="0" lang="cs-CZ" sz="3600" u="none" cap="none" strike="noStrike">
                <a:solidFill>
                  <a:srgbClr val="000000"/>
                </a:solidFill>
                <a:latin typeface="Arial"/>
                <a:ea typeface="Arial"/>
                <a:cs typeface="Arial"/>
                <a:sym typeface="Arial"/>
              </a:rPr>
              <a:t>. Náhrada nákladů řízení přiznaná v tomto sporu vůči dlužníku se pokládá za přihlášenou podle tohoto zákona a uspokojí se v insolvenčním řízení ve stejném pořadí jako pohledávka, o kterou se vede spor.</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65"/>
          <p:cNvSpPr txBox="1"/>
          <p:nvPr/>
        </p:nvSpPr>
        <p:spPr>
          <a:xfrm flipH="1">
            <a:off x="2570718" y="1820411"/>
            <a:ext cx="7244400" cy="1938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Century Gothic"/>
              <a:buNone/>
            </a:pPr>
            <a:r>
              <a:rPr b="1" i="0" lang="cs-CZ" sz="6000" u="none" cap="none" strike="noStrike">
                <a:solidFill>
                  <a:schemeClr val="dk1"/>
                </a:solidFill>
                <a:latin typeface="Century Gothic"/>
                <a:ea typeface="Century Gothic"/>
                <a:cs typeface="Century Gothic"/>
                <a:sym typeface="Century Gothic"/>
              </a:rPr>
              <a:t>Insolvence a nezletilá osoba</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66"/>
          <p:cNvSpPr/>
          <p:nvPr/>
        </p:nvSpPr>
        <p:spPr>
          <a:xfrm>
            <a:off x="1760220" y="662940"/>
            <a:ext cx="9784080" cy="56323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8A8F8"/>
              </a:buClr>
              <a:buSzPts val="1000"/>
              <a:buFont typeface="Arial"/>
              <a:buNone/>
            </a:pPr>
            <a:r>
              <a:rPr b="1" i="0" lang="cs-CZ" sz="4000" u="none" cap="none" strike="noStrike">
                <a:solidFill>
                  <a:srgbClr val="08A8F8"/>
                </a:solidFill>
                <a:latin typeface="Arial"/>
                <a:ea typeface="Arial"/>
                <a:cs typeface="Arial"/>
                <a:sym typeface="Arial"/>
              </a:rPr>
              <a:t>§ 148 DŘ Lhůta pro stanovení daně</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1" i="0" lang="cs-CZ" sz="4000" u="none" cap="none" strike="noStrike">
                <a:solidFill>
                  <a:srgbClr val="000000"/>
                </a:solidFill>
                <a:latin typeface="Arial"/>
                <a:ea typeface="Arial"/>
                <a:cs typeface="Arial"/>
                <a:sym typeface="Arial"/>
              </a:rPr>
              <a:t>(1)</a:t>
            </a:r>
            <a:r>
              <a:rPr b="0" i="0" lang="cs-CZ" sz="4000" u="none" cap="none" strike="noStrike">
                <a:solidFill>
                  <a:srgbClr val="000000"/>
                </a:solidFill>
                <a:latin typeface="Arial"/>
                <a:ea typeface="Arial"/>
                <a:cs typeface="Arial"/>
                <a:sym typeface="Arial"/>
              </a:rPr>
              <a:t> Daň nelze stanovit po uplynutí lhůty pro stanovení daně, která činí 3 roky. Lhůta pro stanovení daně počne běžet dnem, v němž uplynula lhůta pro podání řádného daňového tvrzení, nebo v němž se stala daň splatnou, aniž by zde byla současně povinnost podat řádné daňové tvrzení.</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descr="VÃ½sledek obrÃ¡zku pro poÄet nÃ¡vrhÅ¯ na oddluÅ¾enÃ­ 2019" id="192" name="Google Shape;192;p22"/>
          <p:cNvPicPr preferRelativeResize="0"/>
          <p:nvPr/>
        </p:nvPicPr>
        <p:blipFill rotWithShape="1">
          <a:blip r:embed="rId3">
            <a:alphaModFix/>
          </a:blip>
          <a:srcRect b="0" l="0" r="0" t="0"/>
          <a:stretch/>
        </p:blipFill>
        <p:spPr>
          <a:xfrm>
            <a:off x="1241061" y="1283370"/>
            <a:ext cx="10092682" cy="421907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pic>
        <p:nvPicPr>
          <p:cNvPr id="475" name="Google Shape;475;p67"/>
          <p:cNvPicPr preferRelativeResize="0"/>
          <p:nvPr/>
        </p:nvPicPr>
        <p:blipFill rotWithShape="1">
          <a:blip r:embed="rId3">
            <a:alphaModFix/>
          </a:blip>
          <a:srcRect b="0" l="0" r="0" t="0"/>
          <a:stretch/>
        </p:blipFill>
        <p:spPr>
          <a:xfrm>
            <a:off x="1828800" y="885857"/>
            <a:ext cx="9368852" cy="5583597"/>
          </a:xfrm>
          <a:prstGeom prst="rect">
            <a:avLst/>
          </a:prstGeom>
          <a:noFill/>
          <a:ln>
            <a:noFill/>
          </a:ln>
        </p:spPr>
      </p:pic>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68"/>
          <p:cNvSpPr/>
          <p:nvPr/>
        </p:nvSpPr>
        <p:spPr>
          <a:xfrm>
            <a:off x="708338" y="349137"/>
            <a:ext cx="11075831" cy="61247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700"/>
              <a:buFont typeface="Century Gothic"/>
              <a:buNone/>
            </a:pPr>
            <a:r>
              <a:rPr b="1" i="0" lang="cs-CZ" sz="2800" u="none" cap="none" strike="noStrike">
                <a:solidFill>
                  <a:schemeClr val="dk1"/>
                </a:solidFill>
                <a:latin typeface="Century Gothic"/>
                <a:ea typeface="Century Gothic"/>
                <a:cs typeface="Century Gothic"/>
                <a:sym typeface="Century Gothic"/>
              </a:rPr>
              <a:t>§ 12 ZMP je: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700"/>
              <a:buFont typeface="Century Gothic"/>
              <a:buNone/>
            </a:pPr>
            <a:r>
              <a:rPr b="0" i="0" lang="cs-CZ" sz="2800" u="none" cap="none" strike="noStrike">
                <a:solidFill>
                  <a:schemeClr val="dk1"/>
                </a:solidFill>
                <a:latin typeface="Century Gothic"/>
                <a:ea typeface="Century Gothic"/>
                <a:cs typeface="Century Gothic"/>
                <a:sym typeface="Century Gothic"/>
              </a:rPr>
              <a:t>"(1) </a:t>
            </a:r>
            <a:r>
              <a:rPr b="0" i="0" lang="cs-CZ" sz="2800" u="none" cap="none" strike="noStrike">
                <a:solidFill>
                  <a:srgbClr val="FF0000"/>
                </a:solidFill>
                <a:latin typeface="Century Gothic"/>
                <a:ea typeface="Century Gothic"/>
                <a:cs typeface="Century Gothic"/>
                <a:sym typeface="Century Gothic"/>
              </a:rPr>
              <a:t>Vznikne-li nedoplatek na poplatku poplatníkovi, který je ke dni splatnosti nezletilý </a:t>
            </a:r>
            <a:r>
              <a:rPr b="0" i="0" lang="cs-CZ" sz="2800" u="none" cap="none" strike="noStrike">
                <a:solidFill>
                  <a:schemeClr val="dk1"/>
                </a:solidFill>
                <a:latin typeface="Century Gothic"/>
                <a:ea typeface="Century Gothic"/>
                <a:cs typeface="Century Gothic"/>
                <a:sym typeface="Century Gothic"/>
              </a:rPr>
              <a:t>a nenabyl plné svéprávnosti nebo který je ke dni splatnosti omezen ve svéprávnosti a byl mu jmenován opatrovník spravující jeho jmění, </a:t>
            </a:r>
            <a:r>
              <a:rPr b="0" i="0" lang="cs-CZ" sz="2800" u="none" cap="none" strike="noStrike">
                <a:solidFill>
                  <a:srgbClr val="FF0000"/>
                </a:solidFill>
                <a:latin typeface="Century Gothic"/>
                <a:ea typeface="Century Gothic"/>
                <a:cs typeface="Century Gothic"/>
                <a:sym typeface="Century Gothic"/>
              </a:rPr>
              <a:t>přechází poplatková povinnost tohoto poplatníka na zákonného zástupce</a:t>
            </a:r>
            <a:r>
              <a:rPr b="0" i="0" lang="cs-CZ" sz="2800" u="none" cap="none" strike="noStrike">
                <a:solidFill>
                  <a:schemeClr val="dk1"/>
                </a:solidFill>
                <a:latin typeface="Century Gothic"/>
                <a:ea typeface="Century Gothic"/>
                <a:cs typeface="Century Gothic"/>
                <a:sym typeface="Century Gothic"/>
              </a:rPr>
              <a:t> nebo tohoto opatrovníka; </a:t>
            </a:r>
            <a:r>
              <a:rPr b="0" i="0" lang="cs-CZ" sz="2800" u="none" cap="none" strike="noStrike">
                <a:solidFill>
                  <a:srgbClr val="FF0000"/>
                </a:solidFill>
                <a:latin typeface="Century Gothic"/>
                <a:ea typeface="Century Gothic"/>
                <a:cs typeface="Century Gothic"/>
                <a:sym typeface="Century Gothic"/>
              </a:rPr>
              <a:t>zákonný zástupce </a:t>
            </a:r>
            <a:r>
              <a:rPr b="0" i="0" lang="cs-CZ" sz="2800" u="none" cap="none" strike="noStrike">
                <a:solidFill>
                  <a:schemeClr val="dk1"/>
                </a:solidFill>
                <a:latin typeface="Century Gothic"/>
                <a:ea typeface="Century Gothic"/>
                <a:cs typeface="Century Gothic"/>
                <a:sym typeface="Century Gothic"/>
              </a:rPr>
              <a:t>nebo opatrovník </a:t>
            </a:r>
            <a:r>
              <a:rPr b="0" i="0" lang="cs-CZ" sz="2800" u="none" cap="none" strike="noStrike">
                <a:solidFill>
                  <a:srgbClr val="FF0000"/>
                </a:solidFill>
                <a:latin typeface="Century Gothic"/>
                <a:ea typeface="Century Gothic"/>
                <a:cs typeface="Century Gothic"/>
                <a:sym typeface="Century Gothic"/>
              </a:rPr>
              <a:t>má stejné procesní postavení jako poplatník.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700"/>
              <a:buFont typeface="Century Gothic"/>
              <a:buNone/>
            </a:pPr>
            <a:r>
              <a:rPr b="0" i="0" lang="cs-CZ" sz="2800" u="none" cap="none" strike="noStrike">
                <a:solidFill>
                  <a:schemeClr val="dk1"/>
                </a:solidFill>
                <a:latin typeface="Century Gothic"/>
                <a:ea typeface="Century Gothic"/>
                <a:cs typeface="Century Gothic"/>
                <a:sym typeface="Century Gothic"/>
              </a:rPr>
              <a:t>(2) </a:t>
            </a:r>
            <a:r>
              <a:rPr b="0" i="0" lang="cs-CZ" sz="2800" u="none" cap="none" strike="noStrike">
                <a:solidFill>
                  <a:srgbClr val="FF0000"/>
                </a:solidFill>
                <a:latin typeface="Century Gothic"/>
                <a:ea typeface="Century Gothic"/>
                <a:cs typeface="Century Gothic"/>
                <a:sym typeface="Century Gothic"/>
              </a:rPr>
              <a:t>V případě podle odstavce 1 vyměří obecní úřad poplatek zákonnému zástupci </a:t>
            </a:r>
            <a:r>
              <a:rPr b="0" i="0" lang="cs-CZ" sz="2800" u="none" cap="none" strike="noStrike">
                <a:solidFill>
                  <a:schemeClr val="dk1"/>
                </a:solidFill>
                <a:latin typeface="Century Gothic"/>
                <a:ea typeface="Century Gothic"/>
                <a:cs typeface="Century Gothic"/>
                <a:sym typeface="Century Gothic"/>
              </a:rPr>
              <a:t>nebo opatrovníkovi </a:t>
            </a:r>
            <a:r>
              <a:rPr b="0" i="0" lang="cs-CZ" sz="2800" u="none" cap="none" strike="noStrike">
                <a:solidFill>
                  <a:srgbClr val="FF0000"/>
                </a:solidFill>
                <a:latin typeface="Century Gothic"/>
                <a:ea typeface="Century Gothic"/>
                <a:cs typeface="Century Gothic"/>
                <a:sym typeface="Century Gothic"/>
              </a:rPr>
              <a:t>poplatníka</a:t>
            </a:r>
            <a:r>
              <a:rPr b="0" i="0" lang="cs-CZ" sz="28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700"/>
              <a:buFont typeface="Century Gothic"/>
              <a:buNone/>
            </a:pPr>
            <a:r>
              <a:rPr b="0" i="0" lang="cs-CZ" sz="2800" u="none" cap="none" strike="noStrike">
                <a:solidFill>
                  <a:schemeClr val="dk1"/>
                </a:solidFill>
                <a:latin typeface="Century Gothic"/>
                <a:ea typeface="Century Gothic"/>
                <a:cs typeface="Century Gothic"/>
                <a:sym typeface="Century Gothic"/>
              </a:rPr>
              <a:t>(3) </a:t>
            </a:r>
            <a:r>
              <a:rPr b="0" i="0" lang="cs-CZ" sz="2800" u="none" cap="none" strike="noStrike">
                <a:solidFill>
                  <a:srgbClr val="FF0000"/>
                </a:solidFill>
                <a:latin typeface="Century Gothic"/>
                <a:ea typeface="Century Gothic"/>
                <a:cs typeface="Century Gothic"/>
                <a:sym typeface="Century Gothic"/>
              </a:rPr>
              <a:t>Je-li zákonných zástupců nebo opatrovníků více, jsou povinni plnit poplatkovou povinnost společně a nerozdílně</a:t>
            </a:r>
            <a:r>
              <a:rPr b="0" i="0" lang="cs-CZ" sz="28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pic>
        <p:nvPicPr>
          <p:cNvPr id="485" name="Google Shape;485;p69"/>
          <p:cNvPicPr preferRelativeResize="0"/>
          <p:nvPr/>
        </p:nvPicPr>
        <p:blipFill rotWithShape="1">
          <a:blip r:embed="rId3">
            <a:alphaModFix/>
          </a:blip>
          <a:srcRect b="0" l="0" r="0" t="0"/>
          <a:stretch/>
        </p:blipFill>
        <p:spPr>
          <a:xfrm>
            <a:off x="2756453" y="775127"/>
            <a:ext cx="9973120" cy="5943725"/>
          </a:xfrm>
          <a:prstGeom prst="rect">
            <a:avLst/>
          </a:prstGeom>
          <a:noFill/>
          <a:ln>
            <a:noFill/>
          </a:ln>
        </p:spPr>
      </p:pic>
      <p:sp>
        <p:nvSpPr>
          <p:cNvPr id="486" name="Google Shape;486;p69"/>
          <p:cNvSpPr/>
          <p:nvPr/>
        </p:nvSpPr>
        <p:spPr>
          <a:xfrm>
            <a:off x="1749287" y="614426"/>
            <a:ext cx="10230677"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700"/>
              <a:buFont typeface="Century Gothic"/>
              <a:buNone/>
            </a:pPr>
            <a:r>
              <a:rPr b="0" i="0" lang="cs-CZ" sz="2800" u="none" cap="none" strike="noStrike">
                <a:solidFill>
                  <a:srgbClr val="FF0000"/>
                </a:solidFill>
                <a:latin typeface="Century Gothic"/>
                <a:ea typeface="Century Gothic"/>
                <a:cs typeface="Century Gothic"/>
                <a:sym typeface="Century Gothic"/>
              </a:rPr>
              <a:t>Vznikne-li nedoplatek na poplatku poplatníkovi, který je ke dni splatnosti nezletilý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pic>
        <p:nvPicPr>
          <p:cNvPr id="491" name="Google Shape;491;p70"/>
          <p:cNvPicPr preferRelativeResize="0"/>
          <p:nvPr/>
        </p:nvPicPr>
        <p:blipFill rotWithShape="1">
          <a:blip r:embed="rId3">
            <a:alphaModFix/>
          </a:blip>
          <a:srcRect b="0" l="0" r="0" t="0"/>
          <a:stretch/>
        </p:blipFill>
        <p:spPr>
          <a:xfrm>
            <a:off x="2054087" y="1020123"/>
            <a:ext cx="9053521" cy="5395667"/>
          </a:xfrm>
          <a:prstGeom prst="rect">
            <a:avLst/>
          </a:prstGeom>
          <a:noFill/>
          <a:ln>
            <a:noFill/>
          </a:ln>
        </p:spPr>
      </p:pic>
      <p:sp>
        <p:nvSpPr>
          <p:cNvPr id="492" name="Google Shape;492;p70"/>
          <p:cNvSpPr/>
          <p:nvPr/>
        </p:nvSpPr>
        <p:spPr>
          <a:xfrm>
            <a:off x="1444488" y="118975"/>
            <a:ext cx="10058399" cy="22467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700"/>
              <a:buFont typeface="Century Gothic"/>
              <a:buNone/>
            </a:pPr>
            <a:r>
              <a:rPr b="0" i="0" lang="cs-CZ" sz="2800" u="none" cap="none" strike="noStrike">
                <a:solidFill>
                  <a:srgbClr val="FF0000"/>
                </a:solidFill>
                <a:latin typeface="Century Gothic"/>
                <a:ea typeface="Century Gothic"/>
                <a:cs typeface="Century Gothic"/>
                <a:sym typeface="Century Gothic"/>
              </a:rPr>
              <a:t>Přechází poplatková povinnost tohoto poplatníka na zákonného zástupce</a:t>
            </a:r>
            <a:r>
              <a:rPr b="0" i="0" lang="cs-CZ" sz="2800" u="none" cap="none" strike="noStrike">
                <a:solidFill>
                  <a:schemeClr val="dk1"/>
                </a:solidFill>
                <a:latin typeface="Century Gothic"/>
                <a:ea typeface="Century Gothic"/>
                <a:cs typeface="Century Gothic"/>
                <a:sym typeface="Century Gothic"/>
              </a:rPr>
              <a:t> </a:t>
            </a:r>
            <a:r>
              <a:rPr b="0" i="0" lang="cs-CZ" sz="2800" u="none" cap="none" strike="noStrike">
                <a:solidFill>
                  <a:srgbClr val="FF0000"/>
                </a:solidFill>
                <a:latin typeface="Century Gothic"/>
                <a:ea typeface="Century Gothic"/>
                <a:cs typeface="Century Gothic"/>
                <a:sym typeface="Century Gothic"/>
              </a:rPr>
              <a:t>nebo tohoto opatrovníka V případě podle odstavce 1 vyměří obecní úřad poplatek zákonnému zástupci nebo opatrovníkovi poplatníka</a:t>
            </a:r>
            <a:r>
              <a:rPr b="0" i="0" lang="cs-CZ" sz="28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2800" u="none" cap="none" strike="noStrike">
              <a:solidFill>
                <a:srgbClr val="FF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71"/>
          <p:cNvSpPr/>
          <p:nvPr/>
        </p:nvSpPr>
        <p:spPr>
          <a:xfrm>
            <a:off x="1010652" y="0"/>
            <a:ext cx="11181347" cy="624786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8400"/>
              </a:buClr>
              <a:buSzPts val="500"/>
              <a:buFont typeface="Arial"/>
              <a:buNone/>
            </a:pPr>
            <a:r>
              <a:rPr b="1" i="0" lang="cs-CZ" sz="3000" u="none" cap="none" strike="noStrike">
                <a:solidFill>
                  <a:srgbClr val="FF8400"/>
                </a:solidFill>
                <a:latin typeface="Arial"/>
                <a:ea typeface="Arial"/>
                <a:cs typeface="Arial"/>
                <a:sym typeface="Arial"/>
              </a:rPr>
              <a:t>§ 152</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8A8F8"/>
              </a:buClr>
              <a:buSzPts val="500"/>
              <a:buFont typeface="Arial"/>
              <a:buNone/>
            </a:pPr>
            <a:r>
              <a:rPr b="1" i="0" lang="cs-CZ" sz="3000" u="none" cap="none" strike="noStrike">
                <a:solidFill>
                  <a:srgbClr val="08A8F8"/>
                </a:solidFill>
                <a:latin typeface="Arial"/>
                <a:ea typeface="Arial"/>
                <a:cs typeface="Arial"/>
                <a:sym typeface="Arial"/>
              </a:rPr>
              <a:t>Pořadí úhrady daně</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(1)</a:t>
            </a:r>
            <a:r>
              <a:rPr b="0" i="0" lang="cs-CZ" sz="3000" u="none" cap="none" strike="noStrike">
                <a:solidFill>
                  <a:srgbClr val="000000"/>
                </a:solidFill>
                <a:latin typeface="Arial"/>
                <a:ea typeface="Arial"/>
                <a:cs typeface="Arial"/>
                <a:sym typeface="Arial"/>
              </a:rPr>
              <a:t> </a:t>
            </a:r>
            <a:r>
              <a:rPr b="0" i="0" lang="cs-CZ" sz="3000" u="none" cap="none" strike="noStrike">
                <a:solidFill>
                  <a:srgbClr val="FF0000"/>
                </a:solidFill>
                <a:latin typeface="Arial"/>
                <a:ea typeface="Arial"/>
                <a:cs typeface="Arial"/>
                <a:sym typeface="Arial"/>
              </a:rPr>
              <a:t>Úhrada daně se na osobním daňovém účtu použije na úhradu splatných daňových pohledávek </a:t>
            </a:r>
            <a:r>
              <a:rPr b="0" i="0" lang="cs-CZ" sz="3000" u="none" cap="none" strike="noStrike">
                <a:solidFill>
                  <a:srgbClr val="000000"/>
                </a:solidFill>
                <a:latin typeface="Arial"/>
                <a:ea typeface="Arial"/>
                <a:cs typeface="Arial"/>
                <a:sym typeface="Arial"/>
              </a:rPr>
              <a:t>postupně podle těchto skupin:</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a)</a:t>
            </a:r>
            <a:r>
              <a:rPr b="0" i="0" lang="cs-CZ" sz="3000" u="none" cap="none" strike="noStrike">
                <a:solidFill>
                  <a:srgbClr val="000000"/>
                </a:solidFill>
                <a:latin typeface="Arial"/>
                <a:ea typeface="Arial"/>
                <a:cs typeface="Arial"/>
                <a:sym typeface="Arial"/>
              </a:rPr>
              <a:t> nedoplatky na dani a splatná daň,</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b)</a:t>
            </a:r>
            <a:r>
              <a:rPr b="0" i="0" lang="cs-CZ" sz="3000" u="none" cap="none" strike="noStrike">
                <a:solidFill>
                  <a:srgbClr val="000000"/>
                </a:solidFill>
                <a:latin typeface="Arial"/>
                <a:ea typeface="Arial"/>
                <a:cs typeface="Arial"/>
                <a:sym typeface="Arial"/>
              </a:rPr>
              <a:t> nedoplatky na příslušenství daně,</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c)</a:t>
            </a:r>
            <a:r>
              <a:rPr b="0" i="0" lang="cs-CZ" sz="3000" u="none" cap="none" strike="noStrike">
                <a:solidFill>
                  <a:srgbClr val="000000"/>
                </a:solidFill>
                <a:latin typeface="Arial"/>
                <a:ea typeface="Arial"/>
                <a:cs typeface="Arial"/>
                <a:sym typeface="Arial"/>
              </a:rPr>
              <a:t> vymáhané nedoplatky na dani,</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d)</a:t>
            </a:r>
            <a:r>
              <a:rPr b="0" i="0" lang="cs-CZ" sz="3000" u="none" cap="none" strike="noStrike">
                <a:solidFill>
                  <a:srgbClr val="000000"/>
                </a:solidFill>
                <a:latin typeface="Arial"/>
                <a:ea typeface="Arial"/>
                <a:cs typeface="Arial"/>
                <a:sym typeface="Arial"/>
              </a:rPr>
              <a:t> vymáhané nedoplatky na příslušenství daně.</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(2)</a:t>
            </a:r>
            <a:r>
              <a:rPr b="0" i="0" lang="cs-CZ" sz="3000" u="none" cap="none" strike="noStrike">
                <a:solidFill>
                  <a:srgbClr val="000000"/>
                </a:solidFill>
                <a:latin typeface="Arial"/>
                <a:ea typeface="Arial"/>
                <a:cs typeface="Arial"/>
                <a:sym typeface="Arial"/>
              </a:rPr>
              <a:t> </a:t>
            </a:r>
            <a:r>
              <a:rPr b="1" i="0" lang="cs-CZ" sz="3000" u="none" cap="none" strike="noStrike">
                <a:solidFill>
                  <a:srgbClr val="FF0000"/>
                </a:solidFill>
                <a:latin typeface="Arial"/>
                <a:ea typeface="Arial"/>
                <a:cs typeface="Arial"/>
                <a:sym typeface="Arial"/>
              </a:rPr>
              <a:t>Úhrada daně vymožené jednotlivými způsoby vymáhání podle § 175 </a:t>
            </a:r>
            <a:r>
              <a:rPr b="1" i="0" lang="cs-CZ" sz="3000" u="none" cap="none" strike="noStrike">
                <a:solidFill>
                  <a:srgbClr val="000000"/>
                </a:solidFill>
                <a:latin typeface="Arial"/>
                <a:ea typeface="Arial"/>
                <a:cs typeface="Arial"/>
                <a:sym typeface="Arial"/>
              </a:rPr>
              <a:t>se použije na úhradu nedoplatků evidovaných u daného správce daně postupně podle těchto skupin:</a:t>
            </a:r>
            <a:endParaRPr b="1"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a) nedoplatky na dani vymáhané daným způsobem vymáhání,</a:t>
            </a:r>
            <a:endParaRPr b="1"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b) nedoplatky na příslušenství daně vymáhané daným způsobem vymáhání.</a:t>
            </a:r>
            <a:endParaRPr b="1" i="0" sz="30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72"/>
          <p:cNvSpPr/>
          <p:nvPr/>
        </p:nvSpPr>
        <p:spPr>
          <a:xfrm>
            <a:off x="1010652" y="0"/>
            <a:ext cx="11181347" cy="624786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(3)</a:t>
            </a:r>
            <a:r>
              <a:rPr b="0" i="0" lang="cs-CZ" sz="3000" u="none" cap="none" strike="noStrike">
                <a:solidFill>
                  <a:srgbClr val="000000"/>
                </a:solidFill>
                <a:latin typeface="Arial"/>
                <a:ea typeface="Arial"/>
                <a:cs typeface="Arial"/>
                <a:sym typeface="Arial"/>
              </a:rPr>
              <a:t> </a:t>
            </a:r>
            <a:r>
              <a:rPr b="1" i="0" lang="cs-CZ" sz="3000" u="none" cap="none" strike="noStrike">
                <a:solidFill>
                  <a:srgbClr val="FF0000"/>
                </a:solidFill>
                <a:latin typeface="Arial"/>
                <a:ea typeface="Arial"/>
                <a:cs typeface="Arial"/>
                <a:sym typeface="Arial"/>
              </a:rPr>
              <a:t>Úhrada daně hrazené jako pohledávka za majetkovou podstatou </a:t>
            </a:r>
            <a:r>
              <a:rPr b="1" i="0" lang="cs-CZ" sz="3000" u="none" cap="none" strike="noStrike">
                <a:solidFill>
                  <a:srgbClr val="000000"/>
                </a:solidFill>
                <a:latin typeface="Arial"/>
                <a:ea typeface="Arial"/>
                <a:cs typeface="Arial"/>
                <a:sym typeface="Arial"/>
              </a:rPr>
              <a:t>se na osobním daňovém účtu použije na úhradu splatných daňových pohledávek postupně podle těchto skupin:</a:t>
            </a:r>
            <a:endParaRPr/>
          </a:p>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a) nedoplatky na dani a splatná daň z daňových povinností, které vznikly v době ode dne účinnosti rozhodnutí o úpadku,</a:t>
            </a:r>
            <a:endParaRPr/>
          </a:p>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b) nedoplatky na příslušenství daně z daňových povinností, které vznikly v době ode dne účinnosti rozhodnutí o úpadku.</a:t>
            </a:r>
            <a:endParaRPr/>
          </a:p>
          <a:p>
            <a:pPr indent="0" lvl="0" marL="0" marR="0" rtl="0" algn="just">
              <a:lnSpc>
                <a:spcPct val="100000"/>
              </a:lnSpc>
              <a:spcBef>
                <a:spcPts val="0"/>
              </a:spcBef>
              <a:spcAft>
                <a:spcPts val="0"/>
              </a:spcAft>
              <a:buNone/>
            </a:pPr>
            <a:r>
              <a:t/>
            </a:r>
            <a:endParaRPr b="1"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(4)</a:t>
            </a:r>
            <a:r>
              <a:rPr b="0" i="0" lang="cs-CZ" sz="3000" u="none" cap="none" strike="noStrike">
                <a:solidFill>
                  <a:srgbClr val="000000"/>
                </a:solidFill>
                <a:latin typeface="Arial"/>
                <a:ea typeface="Arial"/>
                <a:cs typeface="Arial"/>
                <a:sym typeface="Arial"/>
              </a:rPr>
              <a:t> </a:t>
            </a:r>
            <a:r>
              <a:rPr b="1" i="0" lang="cs-CZ" sz="3000" u="none" cap="none" strike="noStrike">
                <a:solidFill>
                  <a:srgbClr val="FF0000"/>
                </a:solidFill>
                <a:latin typeface="Arial"/>
                <a:ea typeface="Arial"/>
                <a:cs typeface="Arial"/>
                <a:sym typeface="Arial"/>
              </a:rPr>
              <a:t>V jednotlivých skupinách podle odstavců 1 až 3 se úhrada daně použije nejdříve na splatné daňové pohledávky s dřívějším datem splatnosti.</a:t>
            </a:r>
            <a:endParaRPr b="1"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t/>
            </a:r>
            <a:endParaRPr b="1" i="0" sz="30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73"/>
          <p:cNvSpPr/>
          <p:nvPr/>
        </p:nvSpPr>
        <p:spPr>
          <a:xfrm>
            <a:off x="1491917" y="321322"/>
            <a:ext cx="10160724" cy="636823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cs-CZ" sz="4000" u="none" cap="none" strike="noStrike">
                <a:solidFill>
                  <a:srgbClr val="000000"/>
                </a:solidFill>
                <a:latin typeface="Arial"/>
                <a:ea typeface="Arial"/>
                <a:cs typeface="Arial"/>
                <a:sym typeface="Arial"/>
              </a:rPr>
              <a:t>§ 150 odst. 6 DŘ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700"/>
              <a:buFont typeface="Arial"/>
              <a:buNone/>
            </a:pPr>
            <a:r>
              <a:rPr b="1" i="0" lang="cs-CZ" sz="3000" u="none" cap="none" strike="noStrike">
                <a:solidFill>
                  <a:srgbClr val="FF0000"/>
                </a:solidFill>
                <a:latin typeface="Arial"/>
                <a:ea typeface="Arial"/>
                <a:cs typeface="Arial"/>
                <a:sym typeface="Arial"/>
              </a:rPr>
              <a:t>Částka dobrovolně uhrazená ze strany daňového subjektu v souvislosti s vyrozuměním podle § 153 odst. 3 se přijímá a eviduje na osobním depozitním účtu daňového subjektu. </a:t>
            </a:r>
            <a:r>
              <a:rPr b="1" i="0" lang="cs-CZ" sz="3000" u="none" cap="none" strike="noStrike">
                <a:solidFill>
                  <a:srgbClr val="000000"/>
                </a:solidFill>
                <a:latin typeface="Arial"/>
                <a:ea typeface="Arial"/>
                <a:cs typeface="Arial"/>
                <a:sym typeface="Arial"/>
              </a:rPr>
              <a:t>Takto získanou částku převede správce daně na osobní daňový účet s datem platby evidovaným na osobním depozitním účtu. </a:t>
            </a:r>
            <a:r>
              <a:rPr b="1" i="0" lang="cs-CZ" sz="3000" u="none" cap="none" strike="noStrike">
                <a:solidFill>
                  <a:srgbClr val="FF0000"/>
                </a:solidFill>
                <a:latin typeface="Arial"/>
                <a:ea typeface="Arial"/>
                <a:cs typeface="Arial"/>
                <a:sym typeface="Arial"/>
              </a:rPr>
              <a:t>Jsou-li nedoplatky evidovány na více osobních daňových účtech, převede se tato částka na úhradu nedoplatků postupně podle </a:t>
            </a:r>
            <a:r>
              <a:rPr b="1" i="0" lang="cs-CZ" sz="3000" u="sng" cap="none" strike="noStrike">
                <a:solidFill>
                  <a:srgbClr val="FF0000"/>
                </a:solidFill>
                <a:latin typeface="Arial"/>
                <a:ea typeface="Arial"/>
                <a:cs typeface="Arial"/>
                <a:sym typeface="Arial"/>
              </a:rPr>
              <a:t>jednotlivých skupin uvedených v § 152 odst. 1</a:t>
            </a:r>
            <a:r>
              <a:rPr b="1" i="0" lang="cs-CZ" sz="3000" u="none" cap="none" strike="noStrike">
                <a:solidFill>
                  <a:srgbClr val="FF0000"/>
                </a:solidFill>
                <a:latin typeface="Arial"/>
                <a:ea typeface="Arial"/>
                <a:cs typeface="Arial"/>
                <a:sym typeface="Arial"/>
              </a:rPr>
              <a:t> bez ohledu na to, na jakém osobním daňovém účtu se nacházejí</a:t>
            </a:r>
            <a:r>
              <a:rPr b="1" i="0" lang="cs-CZ" sz="2800" u="none" cap="none" strike="noStrike">
                <a:solidFill>
                  <a:srgbClr val="FF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74"/>
          <p:cNvSpPr/>
          <p:nvPr/>
        </p:nvSpPr>
        <p:spPr>
          <a:xfrm>
            <a:off x="1892969" y="706954"/>
            <a:ext cx="10030284" cy="54440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Trebuchet MS"/>
              <a:buNone/>
            </a:pPr>
            <a:r>
              <a:rPr b="1" i="0" lang="cs-CZ" sz="3600" u="none" cap="none" strike="noStrike">
                <a:solidFill>
                  <a:schemeClr val="dk1"/>
                </a:solidFill>
                <a:latin typeface="Trebuchet MS"/>
                <a:ea typeface="Trebuchet MS"/>
                <a:cs typeface="Trebuchet MS"/>
                <a:sym typeface="Trebuchet MS"/>
              </a:rPr>
              <a:t>Pokud daňový subjekt uhradí určitou částku dobrovolně, i když je po něm současně vymáhána ještě úhrada nějakého nedoplatku (exekuce, insolvence, dražba apod.), započte se dobrovolná úhrada </a:t>
            </a:r>
            <a:r>
              <a:rPr b="1" i="0" lang="cs-CZ" sz="3600" u="sng" cap="none" strike="noStrike">
                <a:solidFill>
                  <a:schemeClr val="dk1"/>
                </a:solidFill>
                <a:latin typeface="Trebuchet MS"/>
                <a:ea typeface="Trebuchet MS"/>
                <a:cs typeface="Trebuchet MS"/>
                <a:sym typeface="Trebuchet MS"/>
              </a:rPr>
              <a:t>nejprve na nedoplatek, který není vymáhán</a:t>
            </a:r>
            <a:r>
              <a:rPr b="1" i="0" lang="cs-CZ" sz="3600" u="none" cap="none" strike="noStrike">
                <a:solidFill>
                  <a:schemeClr val="dk1"/>
                </a:solidFill>
                <a:latin typeface="Trebuchet MS"/>
                <a:ea typeface="Trebuchet MS"/>
                <a:cs typeface="Trebuchet MS"/>
                <a:sym typeface="Trebuchet MS"/>
              </a:rPr>
              <a:t> (§ 152 odst. 1 DŘ). </a:t>
            </a:r>
            <a:endParaRPr/>
          </a:p>
          <a:p>
            <a:pPr indent="0" lvl="0" marL="0" marR="0" rtl="0" algn="l">
              <a:lnSpc>
                <a:spcPct val="100000"/>
              </a:lnSpc>
              <a:spcBef>
                <a:spcPts val="0"/>
              </a:spcBef>
              <a:spcAft>
                <a:spcPts val="0"/>
              </a:spcAft>
              <a:buClr>
                <a:schemeClr val="dk1"/>
              </a:buClr>
              <a:buSzPts val="900"/>
              <a:buFont typeface="Trebuchet MS"/>
              <a:buNone/>
            </a:pPr>
            <a:r>
              <a:t/>
            </a:r>
            <a:endParaRPr b="1" i="0" sz="36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900"/>
              <a:buFont typeface="Trebuchet MS"/>
              <a:buNone/>
            </a:pPr>
            <a:r>
              <a:rPr b="1" i="0" lang="cs-CZ" sz="3600" u="none" cap="none" strike="noStrike">
                <a:solidFill>
                  <a:srgbClr val="FF0000"/>
                </a:solidFill>
                <a:latin typeface="Trebuchet MS"/>
                <a:ea typeface="Trebuchet MS"/>
                <a:cs typeface="Trebuchet MS"/>
                <a:sym typeface="Trebuchet MS"/>
              </a:rPr>
              <a:t>Pokud je ale částka získána některým ze způsobů vymáhání (§ 175 DŘ) použije se pouze na úhradu vymáhaného nedoplatku. </a:t>
            </a:r>
            <a:endParaRPr b="1" i="0" sz="1400" u="none" cap="none" strike="noStrike">
              <a:solidFill>
                <a:srgbClr val="FF0000"/>
              </a:solidFill>
              <a:latin typeface="Arial"/>
              <a:ea typeface="Arial"/>
              <a:cs typeface="Arial"/>
              <a:sym typeface="Arial"/>
            </a:endParaRP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75"/>
          <p:cNvSpPr txBox="1"/>
          <p:nvPr/>
        </p:nvSpPr>
        <p:spPr>
          <a:xfrm>
            <a:off x="3052201" y="675225"/>
            <a:ext cx="8316600" cy="480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900"/>
              <a:buFont typeface="Arial"/>
              <a:buNone/>
            </a:pPr>
            <a:r>
              <a:rPr b="1" i="0" lang="cs-CZ" sz="3600" u="none" cap="none" strike="noStrike">
                <a:solidFill>
                  <a:srgbClr val="FF0000"/>
                </a:solidFill>
                <a:latin typeface="Arial"/>
                <a:ea typeface="Arial"/>
                <a:cs typeface="Arial"/>
                <a:sym typeface="Arial"/>
              </a:rPr>
              <a:t>§ 168 Pohledávky za majetkovou podstatou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900"/>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0" i="0" lang="cs-CZ" sz="3600" u="none" cap="none" strike="noStrike">
                <a:solidFill>
                  <a:schemeClr val="dk1"/>
                </a:solidFill>
                <a:latin typeface="Arial"/>
                <a:ea typeface="Arial"/>
                <a:cs typeface="Arial"/>
                <a:sym typeface="Arial"/>
              </a:rPr>
              <a:t>Odst. 2 Pohledávkami za majetkovou podstatou, pokud vznikly po rozhodnutí o úpadku, jsou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0" i="0" lang="cs-CZ" sz="3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0" i="0" lang="cs-CZ" sz="3600" u="none" cap="none" strike="noStrike">
                <a:solidFill>
                  <a:schemeClr val="dk1"/>
                </a:solidFill>
                <a:latin typeface="Arial"/>
                <a:ea typeface="Arial"/>
                <a:cs typeface="Arial"/>
                <a:sym typeface="Arial"/>
              </a:rPr>
              <a:t>e) daně, poplatky a jiná obdobná plnění, pojistné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0" i="0" lang="cs-CZ" sz="3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slow">
    <p:fade thruBlk="1"/>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Google Shape;522;p76"/>
          <p:cNvSpPr txBox="1"/>
          <p:nvPr/>
        </p:nvSpPr>
        <p:spPr>
          <a:xfrm>
            <a:off x="2277979" y="625100"/>
            <a:ext cx="9445119"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800"/>
              <a:buFont typeface="Century Gothic"/>
              <a:buNone/>
            </a:pPr>
            <a:r>
              <a:rPr b="1" i="0" lang="cs-CZ" sz="3200" u="none" cap="none" strike="noStrike">
                <a:solidFill>
                  <a:srgbClr val="FF0000"/>
                </a:solidFill>
                <a:latin typeface="Century Gothic"/>
                <a:ea typeface="Century Gothic"/>
                <a:cs typeface="Century Gothic"/>
                <a:sym typeface="Century Gothic"/>
              </a:rPr>
              <a:t>Jiné způsoby uplatňování pohledávek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800"/>
              <a:buFont typeface="Century Gothic"/>
              <a:buNone/>
            </a:pPr>
            <a:r>
              <a:rPr b="1" i="0" lang="cs-CZ" sz="3200" u="none" cap="none" strike="noStrike">
                <a:solidFill>
                  <a:srgbClr val="FF0000"/>
                </a:solidFill>
                <a:latin typeface="Century Gothic"/>
                <a:ea typeface="Century Gothic"/>
                <a:cs typeface="Century Gothic"/>
                <a:sym typeface="Century Gothic"/>
              </a:rPr>
              <a:t>§ 203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1" i="0" sz="3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800"/>
              <a:buFont typeface="Century Gothic"/>
              <a:buNone/>
            </a:pPr>
            <a:r>
              <a:rPr b="1" i="0" lang="cs-CZ" sz="3200" u="none" cap="none" strike="noStrike">
                <a:solidFill>
                  <a:schemeClr val="dk1"/>
                </a:solidFill>
                <a:latin typeface="Century Gothic"/>
                <a:ea typeface="Century Gothic"/>
                <a:cs typeface="Century Gothic"/>
                <a:sym typeface="Century Gothic"/>
              </a:rPr>
              <a:t>(1)</a:t>
            </a:r>
            <a:r>
              <a:rPr b="0" i="0" lang="cs-CZ" sz="3200" u="none" cap="none" strike="noStrike">
                <a:solidFill>
                  <a:schemeClr val="dk1"/>
                </a:solidFill>
                <a:latin typeface="Century Gothic"/>
                <a:ea typeface="Century Gothic"/>
                <a:cs typeface="Century Gothic"/>
                <a:sym typeface="Century Gothic"/>
              </a:rPr>
              <a:t> Není-li dále stanoveno jinak, pohledávky za majetkovou podstatou a pohledávky jim postavené na roveň se uplatňují písemně vůči osobě s dispozičními oprávněními. O uplatnění takové pohledávky věřitel současně vždy vyrozumí insolvenčního správce; náležitosti tohoto vyrozumění stanoví prováděcí právní předpis.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descr="VÃ½sledek obrÃ¡zku pro poÄet nÃ¡vrhÅ¯ na oddluÅ¾enÃ­ 2019" id="198" name="Google Shape;198;p23"/>
          <p:cNvPicPr preferRelativeResize="0"/>
          <p:nvPr/>
        </p:nvPicPr>
        <p:blipFill rotWithShape="1">
          <a:blip r:embed="rId3">
            <a:alphaModFix/>
          </a:blip>
          <a:srcRect b="0" l="0" r="0" t="0"/>
          <a:stretch/>
        </p:blipFill>
        <p:spPr>
          <a:xfrm>
            <a:off x="1650458" y="710991"/>
            <a:ext cx="10541542" cy="543601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77"/>
          <p:cNvSpPr txBox="1"/>
          <p:nvPr/>
        </p:nvSpPr>
        <p:spPr>
          <a:xfrm>
            <a:off x="2245895" y="457200"/>
            <a:ext cx="9946155" cy="618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900"/>
              <a:buFont typeface="Arial"/>
              <a:buNone/>
            </a:pPr>
            <a:r>
              <a:rPr b="1" i="0" lang="cs-CZ" sz="3600" u="none" cap="none" strike="noStrike">
                <a:solidFill>
                  <a:srgbClr val="FF0000"/>
                </a:solidFill>
                <a:latin typeface="Arial"/>
                <a:ea typeface="Arial"/>
                <a:cs typeface="Arial"/>
                <a:sym typeface="Arial"/>
              </a:rPr>
              <a:t>Předpis č. 311/2007 Sb. Vyhláška o jednacím řádu pro insolvenční řízení a kterou se provádějí některá ustanovení insolvenčního zákona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cs-CZ" sz="3600" u="none" cap="none" strike="noStrike">
                <a:solidFill>
                  <a:schemeClr val="dk1"/>
                </a:solidFill>
                <a:latin typeface="Arial"/>
                <a:ea typeface="Arial"/>
                <a:cs typeface="Arial"/>
                <a:sym typeface="Arial"/>
              </a:rPr>
              <a:t>§ 21a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cs-CZ" sz="3600" u="none" cap="none" strike="noStrike">
                <a:solidFill>
                  <a:schemeClr val="dk1"/>
                </a:solidFill>
                <a:latin typeface="Arial"/>
                <a:ea typeface="Arial"/>
                <a:cs typeface="Arial"/>
                <a:sym typeface="Arial"/>
              </a:rPr>
              <a:t>Vyrozumění o uplatnění pohledávky za majetkovou podstatou nebo pohledávky jí postavené na roveň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5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50"/>
              <a:buFont typeface="Arial"/>
              <a:buNone/>
            </a:pPr>
            <a:r>
              <a:t/>
            </a:r>
            <a:endParaRPr b="1" i="0" sz="1800" u="none" cap="none" strike="noStrike">
              <a:solidFill>
                <a:schemeClr val="dk1"/>
              </a:solidFill>
              <a:latin typeface="Arial"/>
              <a:ea typeface="Arial"/>
              <a:cs typeface="Arial"/>
              <a:sym typeface="Arial"/>
            </a:endParaRPr>
          </a:p>
        </p:txBody>
      </p:sp>
    </p:spTree>
  </p:cSld>
  <p:clrMapOvr>
    <a:masterClrMapping/>
  </p:clrMapOvr>
  <p:transition spd="slow">
    <p:fade thruBlk="1"/>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78"/>
          <p:cNvSpPr/>
          <p:nvPr/>
        </p:nvSpPr>
        <p:spPr>
          <a:xfrm>
            <a:off x="1828801" y="625725"/>
            <a:ext cx="9581900" cy="5632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500"/>
              <a:buFont typeface="Arial"/>
              <a:buNone/>
            </a:pPr>
            <a:r>
              <a:rPr b="0" i="0" lang="cs-CZ" sz="3000" u="none" cap="none" strike="noStrike">
                <a:solidFill>
                  <a:srgbClr val="000000"/>
                </a:solidFill>
                <a:latin typeface="Arial"/>
                <a:ea typeface="Arial"/>
                <a:cs typeface="Arial"/>
                <a:sym typeface="Arial"/>
              </a:rPr>
              <a:t>Vyrozumění o uplatnění pohledávky za majetkovou podstatou nebo pohledávky jí postavené na roveň obsahuje</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a)</a:t>
            </a:r>
            <a:r>
              <a:rPr b="0" i="0" lang="cs-CZ" sz="3000" u="none" cap="none" strike="noStrike">
                <a:solidFill>
                  <a:srgbClr val="000000"/>
                </a:solidFill>
                <a:latin typeface="Arial"/>
                <a:ea typeface="Arial"/>
                <a:cs typeface="Arial"/>
                <a:sym typeface="Arial"/>
              </a:rPr>
              <a:t> označení „Vyrozumění o uplatnění pohledávky za majetkovou podstatou nebo pohledávky jí postavené na roveň“,</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b)</a:t>
            </a:r>
            <a:r>
              <a:rPr b="0" i="0" lang="cs-CZ" sz="3000" u="none" cap="none" strike="noStrike">
                <a:solidFill>
                  <a:srgbClr val="000000"/>
                </a:solidFill>
                <a:latin typeface="Arial"/>
                <a:ea typeface="Arial"/>
                <a:cs typeface="Arial"/>
                <a:sym typeface="Arial"/>
              </a:rPr>
              <a:t> označení insolvenčního soudu a spisovou značku, pod níž je insolvenční řízení vedeno,</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c)</a:t>
            </a:r>
            <a:r>
              <a:rPr b="0" i="0" lang="cs-CZ" sz="3000" u="none" cap="none" strike="noStrike">
                <a:solidFill>
                  <a:srgbClr val="000000"/>
                </a:solidFill>
                <a:latin typeface="Arial"/>
                <a:ea typeface="Arial"/>
                <a:cs typeface="Arial"/>
                <a:sym typeface="Arial"/>
              </a:rPr>
              <a:t> označení dlužníka,</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rPr b="1" i="0" lang="cs-CZ" sz="3000" u="none" cap="none" strike="noStrike">
                <a:solidFill>
                  <a:srgbClr val="000000"/>
                </a:solidFill>
                <a:latin typeface="Arial"/>
                <a:ea typeface="Arial"/>
                <a:cs typeface="Arial"/>
                <a:sym typeface="Arial"/>
              </a:rPr>
              <a:t>d)</a:t>
            </a:r>
            <a:r>
              <a:rPr b="0" i="0" lang="cs-CZ" sz="3000" u="none" cap="none" strike="noStrike">
                <a:solidFill>
                  <a:srgbClr val="000000"/>
                </a:solidFill>
                <a:latin typeface="Arial"/>
                <a:ea typeface="Arial"/>
                <a:cs typeface="Arial"/>
                <a:sym typeface="Arial"/>
              </a:rPr>
              <a:t> označení věřitele včetně adresy pro doručování, pokud je odlišná od bydliště nebo sídla věřitele,</a:t>
            </a:r>
            <a:endParaRPr b="0" i="0" sz="30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Google Shape;537;p79"/>
          <p:cNvSpPr/>
          <p:nvPr/>
        </p:nvSpPr>
        <p:spPr>
          <a:xfrm>
            <a:off x="1828801" y="625725"/>
            <a:ext cx="9581900" cy="5632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e)</a:t>
            </a:r>
            <a:r>
              <a:rPr b="0" i="0" lang="cs-CZ" sz="3000" u="none" cap="none" strike="noStrike">
                <a:solidFill>
                  <a:srgbClr val="000000"/>
                </a:solidFill>
                <a:latin typeface="Arial"/>
                <a:ea typeface="Arial"/>
                <a:cs typeface="Arial"/>
                <a:sym typeface="Arial"/>
              </a:rPr>
              <a:t> bližší údaje o smlouvě nebo jiné skutečnosti, která je důvodem vzniku pohledávky, včetně vylíčení skutečností rozhodných pro vznik pohledávky,</a:t>
            </a:r>
            <a:endParaRPr/>
          </a:p>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f)</a:t>
            </a:r>
            <a:r>
              <a:rPr b="0" i="0" lang="cs-CZ" sz="3000" u="none" cap="none" strike="noStrike">
                <a:solidFill>
                  <a:srgbClr val="000000"/>
                </a:solidFill>
                <a:latin typeface="Arial"/>
                <a:ea typeface="Arial"/>
                <a:cs typeface="Arial"/>
                <a:sym typeface="Arial"/>
              </a:rPr>
              <a:t> údaje, zda pohledávka či její část je vykonatelná,</a:t>
            </a:r>
            <a:endParaRPr/>
          </a:p>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g)</a:t>
            </a:r>
            <a:r>
              <a:rPr b="0" i="0" lang="cs-CZ" sz="3000" u="none" cap="none" strike="noStrike">
                <a:solidFill>
                  <a:srgbClr val="000000"/>
                </a:solidFill>
                <a:latin typeface="Arial"/>
                <a:ea typeface="Arial"/>
                <a:cs typeface="Arial"/>
                <a:sym typeface="Arial"/>
              </a:rPr>
              <a:t> údaj o povaze pohledávky, h) údaj o výši pohledávky,</a:t>
            </a:r>
            <a:endParaRPr/>
          </a:p>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i)</a:t>
            </a:r>
            <a:r>
              <a:rPr b="0" i="0" lang="cs-CZ" sz="3000" u="none" cap="none" strike="noStrike">
                <a:solidFill>
                  <a:srgbClr val="000000"/>
                </a:solidFill>
                <a:latin typeface="Arial"/>
                <a:ea typeface="Arial"/>
                <a:cs typeface="Arial"/>
                <a:sym typeface="Arial"/>
              </a:rPr>
              <a:t> seznam příloh,</a:t>
            </a:r>
            <a:endParaRPr/>
          </a:p>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j)</a:t>
            </a:r>
            <a:r>
              <a:rPr b="0" i="0" lang="cs-CZ" sz="3000" u="none" cap="none" strike="noStrike">
                <a:solidFill>
                  <a:srgbClr val="000000"/>
                </a:solidFill>
                <a:latin typeface="Arial"/>
                <a:ea typeface="Arial"/>
                <a:cs typeface="Arial"/>
                <a:sym typeface="Arial"/>
              </a:rPr>
              <a:t> údaje o osobě, která vyrozumění podepsala, jde-li o osobu odlišnou od osoby věřitele,</a:t>
            </a:r>
            <a:endParaRPr/>
          </a:p>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k)</a:t>
            </a:r>
            <a:r>
              <a:rPr b="0" i="0" lang="cs-CZ" sz="3000" u="none" cap="none" strike="noStrike">
                <a:solidFill>
                  <a:srgbClr val="000000"/>
                </a:solidFill>
                <a:latin typeface="Arial"/>
                <a:ea typeface="Arial"/>
                <a:cs typeface="Arial"/>
                <a:sym typeface="Arial"/>
              </a:rPr>
              <a:t> datum a podpis</a:t>
            </a:r>
            <a:r>
              <a:rPr b="0" i="0" lang="cs-CZ" sz="2000" u="none" cap="none" strike="noStrike">
                <a:solidFill>
                  <a:srgbClr val="000000"/>
                </a:solidFill>
                <a:latin typeface="Arial"/>
                <a:ea typeface="Arial"/>
                <a:cs typeface="Arial"/>
                <a:sym typeface="Arial"/>
              </a:rPr>
              <a:t>.</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00"/>
              <a:buFont typeface="Arial"/>
              <a:buNone/>
            </a:pPr>
            <a:r>
              <a:t/>
            </a:r>
            <a:endParaRPr b="0" i="0" sz="30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Google Shape;542;p80"/>
          <p:cNvSpPr txBox="1"/>
          <p:nvPr/>
        </p:nvSpPr>
        <p:spPr>
          <a:xfrm>
            <a:off x="1668379" y="425256"/>
            <a:ext cx="10263408" cy="550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cs-CZ" sz="3200" u="none" cap="none" strike="noStrike">
                <a:solidFill>
                  <a:schemeClr val="dk1"/>
                </a:solidFill>
                <a:latin typeface="Arial"/>
                <a:ea typeface="Arial"/>
                <a:cs typeface="Arial"/>
                <a:sym typeface="Arial"/>
              </a:rPr>
              <a:t>§ 203a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00"/>
              <a:buFont typeface="Arial"/>
              <a:buNone/>
            </a:pPr>
            <a:r>
              <a:rPr b="0" i="0" lang="cs-CZ" sz="3200" u="none" cap="none" strike="noStrike">
                <a:solidFill>
                  <a:schemeClr val="dk1"/>
                </a:solidFill>
                <a:latin typeface="Arial"/>
                <a:ea typeface="Arial"/>
                <a:cs typeface="Arial"/>
                <a:sym typeface="Arial"/>
              </a:rPr>
              <a:t>V pochybnostech, zda pohledávka uplatněná  věřitelem je pohledávkou za majetkovou podstatou nebo pohledávkou na roveň postavenou (a obdobně v pochybnostech o tom, zda jde o pohledávku vyloučenou z uspokojení v insolvenčním řízení), uloží insolvenční soud, v souladu s výše uvedeným, věřiteli povinnost podat žalobu o určení pořadí uplatněné pohledávky proti insolvenčnímu správci (nikoli vůči osobě s dispozičním oprávněním).</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6" name="Shape 546"/>
        <p:cNvGrpSpPr/>
        <p:nvPr/>
      </p:nvGrpSpPr>
      <p:grpSpPr>
        <a:xfrm>
          <a:off x="0" y="0"/>
          <a:ext cx="0" cy="0"/>
          <a:chOff x="0" y="0"/>
          <a:chExt cx="0" cy="0"/>
        </a:xfrm>
      </p:grpSpPr>
      <p:sp>
        <p:nvSpPr>
          <p:cNvPr id="547" name="Google Shape;547;p81"/>
          <p:cNvSpPr txBox="1"/>
          <p:nvPr/>
        </p:nvSpPr>
        <p:spPr>
          <a:xfrm>
            <a:off x="2069432" y="653725"/>
            <a:ext cx="9611944" cy="581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700"/>
              <a:buFont typeface="Arial"/>
              <a:buNone/>
            </a:pPr>
            <a:r>
              <a:rPr b="1" i="0" lang="cs-CZ" sz="2800" u="none" cap="none" strike="noStrike">
                <a:solidFill>
                  <a:srgbClr val="FF0000"/>
                </a:solidFill>
                <a:latin typeface="Arial"/>
                <a:ea typeface="Arial"/>
                <a:cs typeface="Arial"/>
                <a:sym typeface="Arial"/>
              </a:rPr>
              <a:t>§ 170 Insolvenčního zákona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7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700"/>
              <a:buFont typeface="Arial"/>
              <a:buNone/>
            </a:pPr>
            <a:r>
              <a:rPr b="0" i="0" lang="cs-CZ" sz="2800" u="none" cap="none" strike="noStrike">
                <a:solidFill>
                  <a:schemeClr val="dk1"/>
                </a:solidFill>
                <a:latin typeface="Arial"/>
                <a:ea typeface="Arial"/>
                <a:cs typeface="Arial"/>
                <a:sym typeface="Arial"/>
              </a:rPr>
              <a:t>V insolvenčním řízení se neuspokojují žádným ze způsobů řešení úpadku,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700"/>
              <a:buFont typeface="Arial"/>
              <a:buNone/>
            </a:pPr>
            <a:r>
              <a:rPr b="0" i="0" lang="cs-CZ" sz="2800" u="none" cap="none" strike="noStrike">
                <a:solidFill>
                  <a:schemeClr val="dk1"/>
                </a:solidFill>
                <a:latin typeface="Arial"/>
                <a:ea typeface="Arial"/>
                <a:cs typeface="Arial"/>
                <a:sym typeface="Arial"/>
              </a:rPr>
              <a:t>není-li dále stanoveno jinak,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7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700"/>
              <a:buFont typeface="Arial"/>
              <a:buNone/>
            </a:pPr>
            <a:r>
              <a:rPr b="0" i="0" lang="cs-CZ" sz="2800" u="none" cap="none" strike="noStrike">
                <a:solidFill>
                  <a:schemeClr val="dk1"/>
                </a:solidFill>
                <a:latin typeface="Arial"/>
                <a:ea typeface="Arial"/>
                <a:cs typeface="Arial"/>
                <a:sym typeface="Arial"/>
              </a:rPr>
              <a:t>d) Mimosmluvní sankce postihující majetek dlužníka, s výjimkou penále za nezaplacení daní, poplatků a jiných obdobných peněžitých plnění, pojistného na sociální zabezpečení, příspěvku na státní politiku zaměstnanosti a pojistného za veřejné zdravotní pojištění, pokud povinnost zaplatit toto penále vznikla před rozhodnutím o úpadku.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slow">
    <p:fade thruBlk="1"/>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82"/>
          <p:cNvSpPr/>
          <p:nvPr/>
        </p:nvSpPr>
        <p:spPr>
          <a:xfrm>
            <a:off x="1010653" y="0"/>
            <a:ext cx="10945671" cy="5509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50"/>
              <a:buFont typeface="Arial"/>
              <a:buNone/>
            </a:pPr>
            <a:r>
              <a:rPr b="1" i="0" lang="cs-CZ" sz="3000" u="sng" cap="none" strike="noStrike">
                <a:solidFill>
                  <a:schemeClr val="hlink"/>
                </a:solidFill>
                <a:latin typeface="Arial"/>
                <a:ea typeface="Arial"/>
                <a:cs typeface="Arial"/>
                <a:sym typeface="Arial"/>
                <a:hlinkClick r:id="rId3"/>
              </a:rPr>
              <a:t>§ 409</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50"/>
              <a:buFont typeface="Arial"/>
              <a:buNone/>
            </a:pPr>
            <a:r>
              <a:rPr b="0" i="1" lang="cs-CZ" sz="3000" u="none" cap="none" strike="noStrike">
                <a:solidFill>
                  <a:srgbClr val="000000"/>
                </a:solidFill>
                <a:latin typeface="Arial"/>
                <a:ea typeface="Arial"/>
                <a:cs typeface="Arial"/>
                <a:sym typeface="Arial"/>
              </a:rPr>
              <a:t>(1)</a:t>
            </a:r>
            <a:r>
              <a:rPr b="0" i="0" lang="cs-CZ" sz="3000" u="none" cap="none" strike="noStrike">
                <a:solidFill>
                  <a:srgbClr val="000000"/>
                </a:solidFill>
                <a:latin typeface="Open Sans"/>
                <a:ea typeface="Open Sans"/>
                <a:cs typeface="Open Sans"/>
                <a:sym typeface="Open Sans"/>
              </a:rPr>
              <a:t> Od schválení oddlužení plněním splátkového kalendáře má dispoziční oprávnění k příjmům, které získá po schválení oddlužení, dlužník. S takto nabytými příjmy je dlužník povinen naložit způsobem uvedeným v rozhodnutí o schválení oddlužení plněním splátkového kalendáře.</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550"/>
              <a:buFont typeface="Arial"/>
              <a:buNone/>
            </a:pPr>
            <a:r>
              <a:t/>
            </a:r>
            <a:endParaRPr b="0" i="0" sz="3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550"/>
              <a:buFont typeface="Arial"/>
              <a:buNone/>
            </a:pPr>
            <a:r>
              <a:rPr b="0" i="1" lang="cs-CZ" sz="3000" u="none" cap="none" strike="noStrike">
                <a:solidFill>
                  <a:srgbClr val="000000"/>
                </a:solidFill>
                <a:latin typeface="Arial"/>
                <a:ea typeface="Arial"/>
                <a:cs typeface="Arial"/>
                <a:sym typeface="Arial"/>
              </a:rPr>
              <a:t>(2)</a:t>
            </a:r>
            <a:r>
              <a:rPr b="0" i="0" lang="cs-CZ" sz="3000" u="none" cap="none" strike="noStrike">
                <a:solidFill>
                  <a:srgbClr val="000000"/>
                </a:solidFill>
                <a:latin typeface="Open Sans"/>
                <a:ea typeface="Open Sans"/>
                <a:cs typeface="Open Sans"/>
                <a:sym typeface="Open Sans"/>
              </a:rPr>
              <a:t> Dispoziční oprávnění k majetku, náležejícímu do majetkové podstaty v době schválení oddlužení, včetně toho majetku, s nímž dlužník nemohl dosud nakládat v důsledku účinků nařízení nebo zahájení výkonu rozhodnutí nebo exekuce, má od právní moci rozhodnutí o schválení oddlužení plněním splátkového kalendáře dlužník; </a:t>
            </a:r>
            <a:endParaRPr b="0" i="0" sz="30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pic>
        <p:nvPicPr>
          <p:cNvPr descr="http://jak-na-dluhy.cz/wp-content/uploads/jak-na-dluhy-018.jpg" id="557" name="Google Shape;557;p83"/>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
        <p:nvSpPr>
          <p:cNvPr id="558" name="Google Shape;558;p83"/>
          <p:cNvSpPr txBox="1"/>
          <p:nvPr/>
        </p:nvSpPr>
        <p:spPr>
          <a:xfrm>
            <a:off x="4595814" y="142876"/>
            <a:ext cx="5538787"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700"/>
              <a:buFont typeface="Arial"/>
              <a:buNone/>
            </a:pPr>
            <a:r>
              <a:rPr b="1" i="0" lang="cs-CZ" sz="2800" u="none" cap="none" strike="noStrike">
                <a:solidFill>
                  <a:srgbClr val="FF0000"/>
                </a:solidFill>
                <a:latin typeface="Arial"/>
                <a:ea typeface="Arial"/>
                <a:cs typeface="Arial"/>
                <a:sym typeface="Arial"/>
              </a:rPr>
              <a:t>Zrušení schváleného oddlužení</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84"/>
          <p:cNvSpPr/>
          <p:nvPr/>
        </p:nvSpPr>
        <p:spPr>
          <a:xfrm>
            <a:off x="1092956" y="220429"/>
            <a:ext cx="10827025" cy="64171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cs-CZ" sz="2800" u="sng" cap="none" strike="noStrike">
                <a:solidFill>
                  <a:schemeClr val="hlink"/>
                </a:solidFill>
                <a:latin typeface="Arial"/>
                <a:ea typeface="Arial"/>
                <a:cs typeface="Arial"/>
                <a:sym typeface="Arial"/>
                <a:hlinkClick r:id="rId3"/>
              </a:rPr>
              <a:t>§ 418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1" lang="cs-CZ" sz="2800" u="none" cap="none" strike="noStrike">
                <a:solidFill>
                  <a:srgbClr val="000000"/>
                </a:solidFill>
                <a:latin typeface="Arial"/>
                <a:ea typeface="Arial"/>
                <a:cs typeface="Arial"/>
                <a:sym typeface="Arial"/>
              </a:rPr>
              <a:t>(1)</a:t>
            </a:r>
            <a:r>
              <a:rPr b="0" i="0" lang="cs-CZ" sz="2800" u="none" cap="none" strike="noStrike">
                <a:solidFill>
                  <a:srgbClr val="000000"/>
                </a:solidFill>
                <a:latin typeface="Open Sans"/>
                <a:ea typeface="Open Sans"/>
                <a:cs typeface="Open Sans"/>
                <a:sym typeface="Open Sans"/>
              </a:rPr>
              <a:t> Insolvenční soud schválené oddlužení zruší a současně rozhodne o způsobu řešení dlužníkova úpadku konkursem, jestliže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1" lang="cs-CZ" sz="2800" u="none" cap="none" strike="noStrike">
                <a:solidFill>
                  <a:srgbClr val="000000"/>
                </a:solidFill>
                <a:latin typeface="Arial"/>
                <a:ea typeface="Arial"/>
                <a:cs typeface="Arial"/>
                <a:sym typeface="Arial"/>
              </a:rPr>
              <a:t>a)</a:t>
            </a:r>
            <a:r>
              <a:rPr b="0" i="0" lang="cs-CZ" sz="2800" u="none" cap="none" strike="noStrike">
                <a:solidFill>
                  <a:srgbClr val="000000"/>
                </a:solidFill>
                <a:latin typeface="Open Sans"/>
                <a:ea typeface="Open Sans"/>
                <a:cs typeface="Open Sans"/>
                <a:sym typeface="Open Sans"/>
              </a:rPr>
              <a:t> dlužník neplní podstatné povinnosti podle schváleného způsobu oddlužení, nebo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1" lang="cs-CZ" sz="2800" u="none" cap="none" strike="noStrike">
                <a:solidFill>
                  <a:srgbClr val="000000"/>
                </a:solidFill>
                <a:latin typeface="Arial"/>
                <a:ea typeface="Arial"/>
                <a:cs typeface="Arial"/>
                <a:sym typeface="Arial"/>
              </a:rPr>
              <a:t>b)</a:t>
            </a:r>
            <a:r>
              <a:rPr b="0" i="0" lang="cs-CZ" sz="2800" u="none" cap="none" strike="noStrike">
                <a:solidFill>
                  <a:srgbClr val="000000"/>
                </a:solidFill>
                <a:latin typeface="Open Sans"/>
                <a:ea typeface="Open Sans"/>
                <a:cs typeface="Open Sans"/>
                <a:sym typeface="Open Sans"/>
              </a:rPr>
              <a:t> se ukáže, že podstatnou část splátkového kalendáře nebude možné splnit, nebo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1" lang="cs-CZ" sz="2800" u="none" cap="none" strike="noStrike">
                <a:solidFill>
                  <a:srgbClr val="000000"/>
                </a:solidFill>
                <a:latin typeface="Arial"/>
                <a:ea typeface="Arial"/>
                <a:cs typeface="Arial"/>
                <a:sym typeface="Arial"/>
              </a:rPr>
              <a:t>c)</a:t>
            </a:r>
            <a:r>
              <a:rPr b="1" i="0" lang="cs-CZ" sz="2800" u="none" cap="none" strike="noStrike">
                <a:solidFill>
                  <a:srgbClr val="000000"/>
                </a:solidFill>
                <a:latin typeface="Open Sans"/>
                <a:ea typeface="Open Sans"/>
                <a:cs typeface="Open Sans"/>
                <a:sym typeface="Open Sans"/>
              </a:rPr>
              <a:t> v důsledku zaviněného jednání vznikl dlužníku po schválení oddlužení peněžitý závazek po dobu delší 30 dnů po lhůtě splatnosti, </a:t>
            </a:r>
            <a:r>
              <a:rPr b="0" i="0" lang="cs-CZ" sz="2800" u="none" cap="none" strike="noStrike">
                <a:solidFill>
                  <a:srgbClr val="000000"/>
                </a:solidFill>
                <a:latin typeface="Open Sans"/>
                <a:ea typeface="Open Sans"/>
                <a:cs typeface="Open Sans"/>
                <a:sym typeface="Open Sans"/>
              </a:rPr>
              <a:t>anebo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1" lang="cs-CZ" sz="2800" u="none" cap="none" strike="noStrike">
                <a:solidFill>
                  <a:srgbClr val="000000"/>
                </a:solidFill>
                <a:latin typeface="Arial"/>
                <a:ea typeface="Arial"/>
                <a:cs typeface="Arial"/>
                <a:sym typeface="Arial"/>
              </a:rPr>
              <a:t>d)</a:t>
            </a:r>
            <a:r>
              <a:rPr b="0" i="0" lang="cs-CZ" sz="2800" u="none" cap="none" strike="noStrike">
                <a:solidFill>
                  <a:srgbClr val="000000"/>
                </a:solidFill>
                <a:latin typeface="Open Sans"/>
                <a:ea typeface="Open Sans"/>
                <a:cs typeface="Open Sans"/>
                <a:sym typeface="Open Sans"/>
              </a:rPr>
              <a:t> to navrhne dlužník.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1" lang="cs-CZ" sz="2800" u="none" cap="none" strike="noStrike">
                <a:solidFill>
                  <a:srgbClr val="000000"/>
                </a:solidFill>
                <a:latin typeface="Arial"/>
                <a:ea typeface="Arial"/>
                <a:cs typeface="Arial"/>
                <a:sym typeface="Arial"/>
              </a:rPr>
              <a:t>(2)</a:t>
            </a:r>
            <a:r>
              <a:rPr b="0" i="0" lang="cs-CZ" sz="2800" u="none" cap="none" strike="noStrike">
                <a:solidFill>
                  <a:srgbClr val="000000"/>
                </a:solidFill>
                <a:latin typeface="Open Sans"/>
                <a:ea typeface="Open Sans"/>
                <a:cs typeface="Open Sans"/>
                <a:sym typeface="Open Sans"/>
              </a:rPr>
              <a:t> </a:t>
            </a:r>
            <a:r>
              <a:rPr b="1" i="0" lang="cs-CZ" sz="2800" u="none" cap="none" strike="noStrike">
                <a:solidFill>
                  <a:srgbClr val="000000"/>
                </a:solidFill>
                <a:latin typeface="Open Sans"/>
                <a:ea typeface="Open Sans"/>
                <a:cs typeface="Open Sans"/>
                <a:sym typeface="Open Sans"/>
              </a:rPr>
              <a:t>Má se za to, že dlužník zavinil vznik peněžitého závazku podle odstavce 1 písm. c), byl-li k jeho vymožení vůči dlužníku nařízen výkon rozhodnutí nebo exekuce.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75"/>
              <a:buFont typeface="Arial"/>
              <a:buNone/>
            </a:pPr>
            <a:r>
              <a:t/>
            </a:r>
            <a:endParaRPr b="0" i="0" sz="1900" u="none" cap="none" strike="noStrike">
              <a:solidFill>
                <a:srgbClr val="000000"/>
              </a:solidFill>
              <a:latin typeface="Open Sans"/>
              <a:ea typeface="Open Sans"/>
              <a:cs typeface="Open Sans"/>
              <a:sym typeface="Open Sans"/>
            </a:endParaRPr>
          </a:p>
        </p:txBody>
      </p:sp>
    </p:spTree>
  </p:cSld>
  <p:clrMapOvr>
    <a:masterClrMapping/>
  </p:clrMapOvr>
  <p:transition spd="slow">
    <p:fade thruBlk="1"/>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Google Shape;569;p85"/>
          <p:cNvSpPr txBox="1"/>
          <p:nvPr/>
        </p:nvSpPr>
        <p:spPr>
          <a:xfrm>
            <a:off x="1507958" y="367400"/>
            <a:ext cx="10333417" cy="638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cs-CZ" sz="3000" u="none" cap="none" strike="noStrike">
                <a:solidFill>
                  <a:srgbClr val="000000"/>
                </a:solidFill>
                <a:latin typeface="Arial"/>
                <a:ea typeface="Arial"/>
                <a:cs typeface="Arial"/>
                <a:sym typeface="Arial"/>
              </a:rPr>
              <a:t>4) Insolvenční soud nerozhodne spolu se zrušením oddlužení o způsobu řešení dlužníkova úpadku konkursem, zjistí-li, že majetek dlužníka, aniž se přihlíží k věcem, právům a jiným majetkovým hodnotám vyloučeným z majetkové podstaty, je pro uspokojení věřitelů zcela nepostačující, ledaže</a:t>
            </a:r>
            <a:br>
              <a:rPr b="0" i="0" lang="cs-CZ" sz="3000" u="none" cap="none" strike="noStrike">
                <a:solidFill>
                  <a:srgbClr val="000000"/>
                </a:solidFill>
                <a:latin typeface="Arial"/>
                <a:ea typeface="Arial"/>
                <a:cs typeface="Arial"/>
                <a:sym typeface="Arial"/>
              </a:rPr>
            </a:br>
            <a:r>
              <a:rPr b="0" i="0" lang="cs-CZ" sz="3000" u="none" cap="none" strike="noStrike">
                <a:solidFill>
                  <a:srgbClr val="000000"/>
                </a:solidFill>
                <a:latin typeface="Arial"/>
                <a:ea typeface="Arial"/>
                <a:cs typeface="Arial"/>
                <a:sym typeface="Arial"/>
              </a:rPr>
              <a:t>a) návrh na povolení oddlužení byl podán společně s insolvenčním návrhem,</a:t>
            </a:r>
            <a:br>
              <a:rPr b="0" i="0" lang="cs-CZ" sz="3000" u="none" cap="none" strike="noStrike">
                <a:solidFill>
                  <a:srgbClr val="000000"/>
                </a:solidFill>
                <a:latin typeface="Arial"/>
                <a:ea typeface="Arial"/>
                <a:cs typeface="Arial"/>
                <a:sym typeface="Arial"/>
              </a:rPr>
            </a:br>
            <a:r>
              <a:rPr b="0" i="0" lang="cs-CZ" sz="3000" u="none" cap="none" strike="noStrike">
                <a:solidFill>
                  <a:srgbClr val="000000"/>
                </a:solidFill>
                <a:latin typeface="Arial"/>
                <a:ea typeface="Arial"/>
                <a:cs typeface="Arial"/>
                <a:sym typeface="Arial"/>
              </a:rPr>
              <a:t>b) dlužník požádal, aby byl způsobem řešení jeho úpadku konkurs, a</a:t>
            </a:r>
            <a:br>
              <a:rPr b="0" i="0" lang="cs-CZ" sz="3000" u="none" cap="none" strike="noStrike">
                <a:solidFill>
                  <a:srgbClr val="000000"/>
                </a:solidFill>
                <a:latin typeface="Arial"/>
                <a:ea typeface="Arial"/>
                <a:cs typeface="Arial"/>
                <a:sym typeface="Arial"/>
              </a:rPr>
            </a:br>
            <a:r>
              <a:rPr b="0" i="0" lang="cs-CZ" sz="3000" u="none" cap="none" strike="noStrike">
                <a:solidFill>
                  <a:srgbClr val="000000"/>
                </a:solidFill>
                <a:latin typeface="Arial"/>
                <a:ea typeface="Arial"/>
                <a:cs typeface="Arial"/>
                <a:sym typeface="Arial"/>
              </a:rPr>
              <a:t>c) zaplatil zálohu na náklady insolvenčního řízení, stanovil-li mu soud povinnost k její úhradě podle § 108 odst. 2 a 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86"/>
          <p:cNvSpPr txBox="1"/>
          <p:nvPr/>
        </p:nvSpPr>
        <p:spPr>
          <a:xfrm>
            <a:off x="1847851" y="0"/>
            <a:ext cx="8640763" cy="68634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cs-CZ" sz="4400" u="sng" cap="none" strike="noStrike">
                <a:solidFill>
                  <a:schemeClr val="hlink"/>
                </a:solidFill>
                <a:latin typeface="Arial"/>
                <a:ea typeface="Arial"/>
                <a:cs typeface="Arial"/>
                <a:sym typeface="Arial"/>
                <a:hlinkClick r:id="rId3"/>
              </a:rPr>
              <a:t>§ 140e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cs-CZ" sz="4400" u="none" cap="none" strike="noStrike">
                <a:solidFill>
                  <a:srgbClr val="000000"/>
                </a:solidFill>
                <a:latin typeface="Arial"/>
                <a:ea typeface="Arial"/>
                <a:cs typeface="Arial"/>
                <a:sym typeface="Arial"/>
              </a:rPr>
              <a:t>Výkon rozhodnutí a exekuce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cs-CZ" sz="4400" u="none" cap="none" strike="noStrike">
                <a:solidFill>
                  <a:srgbClr val="000000"/>
                </a:solidFill>
                <a:latin typeface="Arial"/>
                <a:ea typeface="Arial"/>
                <a:cs typeface="Arial"/>
                <a:sym typeface="Arial"/>
              </a:rPr>
              <a:t>(1)</a:t>
            </a:r>
            <a:r>
              <a:rPr b="0" i="0" lang="cs-CZ" sz="4400" u="none" cap="none" strike="noStrike">
                <a:solidFill>
                  <a:srgbClr val="000000"/>
                </a:solidFill>
                <a:latin typeface="Arial"/>
                <a:ea typeface="Arial"/>
                <a:cs typeface="Arial"/>
                <a:sym typeface="Arial"/>
              </a:rPr>
              <a:t> </a:t>
            </a:r>
            <a:r>
              <a:rPr b="0" i="0" lang="cs-CZ" sz="4400" u="sng" cap="none" strike="noStrike">
                <a:solidFill>
                  <a:srgbClr val="000000"/>
                </a:solidFill>
                <a:latin typeface="Arial"/>
                <a:ea typeface="Arial"/>
                <a:cs typeface="Arial"/>
                <a:sym typeface="Arial"/>
              </a:rPr>
              <a:t>V době, po kterou trvají účinky rozhodnutí o úpadku, nelze nařídit nebo zahájit výkon rozhodnutí nebo exekuci, která by postihovala majetek ve vlastnictví dlužníka, jakož i jiný majetek, který náleží do majetkové podstaty</a:t>
            </a:r>
            <a:r>
              <a:rPr b="0" i="0" lang="cs-CZ" sz="4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graphicFrame>
        <p:nvGraphicFramePr>
          <p:cNvPr id="204" name="Google Shape;204;p24"/>
          <p:cNvGraphicFramePr/>
          <p:nvPr/>
        </p:nvGraphicFramePr>
        <p:xfrm>
          <a:off x="2508375" y="229350"/>
          <a:ext cx="3000000" cy="3000000"/>
        </p:xfrm>
        <a:graphic>
          <a:graphicData uri="http://schemas.openxmlformats.org/drawingml/2006/table">
            <a:tbl>
              <a:tblPr>
                <a:noFill/>
                <a:tableStyleId>{2C5D2B53-523B-4FC3-9170-4FE2164B2116}</a:tableStyleId>
              </a:tblPr>
              <a:tblGrid>
                <a:gridCol w="9683625"/>
              </a:tblGrid>
              <a:tr h="988575">
                <a:tc>
                  <a:txBody>
                    <a:bodyPr/>
                    <a:lstStyle/>
                    <a:p>
                      <a:pPr indent="0" lvl="0" marL="0" marR="0" rtl="0" algn="l">
                        <a:lnSpc>
                          <a:spcPct val="115000"/>
                        </a:lnSpc>
                        <a:spcBef>
                          <a:spcPts val="0"/>
                        </a:spcBef>
                        <a:spcAft>
                          <a:spcPts val="0"/>
                        </a:spcAft>
                        <a:buClr>
                          <a:srgbClr val="000000"/>
                        </a:buClr>
                        <a:buSzPts val="2400"/>
                        <a:buFont typeface="Arial"/>
                        <a:buNone/>
                      </a:pPr>
                      <a:r>
                        <a:rPr lang="cs-CZ" sz="2400" u="none" cap="none" strike="noStrike"/>
                        <a:t>Cíl návrhu zákona:</a:t>
                      </a:r>
                      <a:endParaRPr sz="2400" u="none" cap="none" strike="noStrike"/>
                    </a:p>
                  </a:txBody>
                  <a:tcPr marT="91425" marB="91425"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DE8"/>
                    </a:solidFill>
                  </a:tcPr>
                </a:tc>
              </a:tr>
              <a:tr h="5494400">
                <a:tc>
                  <a:txBody>
                    <a:bodyPr/>
                    <a:lstStyle/>
                    <a:p>
                      <a:pPr indent="0" lvl="0" marL="0" marR="0" rtl="0" algn="l">
                        <a:lnSpc>
                          <a:spcPct val="115000"/>
                        </a:lnSpc>
                        <a:spcBef>
                          <a:spcPts val="0"/>
                        </a:spcBef>
                        <a:spcAft>
                          <a:spcPts val="0"/>
                        </a:spcAft>
                        <a:buClr>
                          <a:srgbClr val="000000"/>
                        </a:buClr>
                        <a:buSzPts val="2400"/>
                        <a:buFont typeface="Arial"/>
                        <a:buNone/>
                      </a:pPr>
                      <a:r>
                        <a:rPr lang="cs-CZ" sz="2400" u="none" cap="none" strike="noStrike"/>
                        <a:t>I. Umožnění řešení úpadku oddlužením širšímu okruhu subjektů a faktická racionalizace podmínek, za nichž dochází k poskytování zejména spotřebitelských úvěrů.</a:t>
                      </a:r>
                      <a:endParaRPr sz="2400" u="none" cap="none" strike="noStrike"/>
                    </a:p>
                    <a:p>
                      <a:pPr indent="0" lvl="0" marL="0" marR="0" rtl="0" algn="l">
                        <a:lnSpc>
                          <a:spcPct val="115000"/>
                        </a:lnSpc>
                        <a:spcBef>
                          <a:spcPts val="600"/>
                        </a:spcBef>
                        <a:spcAft>
                          <a:spcPts val="0"/>
                        </a:spcAft>
                        <a:buClr>
                          <a:srgbClr val="000000"/>
                        </a:buClr>
                        <a:buSzPts val="2400"/>
                        <a:buFont typeface="Arial"/>
                        <a:buNone/>
                      </a:pPr>
                      <a:r>
                        <a:t/>
                      </a:r>
                      <a:endParaRPr sz="2400" u="none" cap="none" strike="noStrike"/>
                    </a:p>
                    <a:p>
                      <a:pPr indent="0" lvl="0" marL="0" marR="0" rtl="0" algn="l">
                        <a:lnSpc>
                          <a:spcPct val="115000"/>
                        </a:lnSpc>
                        <a:spcBef>
                          <a:spcPts val="600"/>
                        </a:spcBef>
                        <a:spcAft>
                          <a:spcPts val="0"/>
                        </a:spcAft>
                        <a:buClr>
                          <a:srgbClr val="000000"/>
                        </a:buClr>
                        <a:buSzPts val="2400"/>
                        <a:buFont typeface="Arial"/>
                        <a:buNone/>
                      </a:pPr>
                      <a:r>
                        <a:rPr lang="cs-CZ" sz="2400" u="none" cap="none" strike="noStrike"/>
                        <a:t>II. Vytvoření podmínek pro vyšší uspokojení věřitelů při oddlužení plněním splátkového kalendáře a posílení výchovného efektu oddlužení.</a:t>
                      </a:r>
                      <a:endParaRPr sz="2400" u="none" cap="none" strike="noStrike"/>
                    </a:p>
                    <a:p>
                      <a:pPr indent="0" lvl="0" marL="0" marR="0" rtl="0" algn="l">
                        <a:lnSpc>
                          <a:spcPct val="115000"/>
                        </a:lnSpc>
                        <a:spcBef>
                          <a:spcPts val="600"/>
                        </a:spcBef>
                        <a:spcAft>
                          <a:spcPts val="0"/>
                        </a:spcAft>
                        <a:buClr>
                          <a:srgbClr val="000000"/>
                        </a:buClr>
                        <a:buSzPts val="2400"/>
                        <a:buFont typeface="Arial"/>
                        <a:buNone/>
                      </a:pPr>
                      <a:r>
                        <a:t/>
                      </a:r>
                      <a:endParaRPr sz="2400" u="none" cap="none" strike="noStrike"/>
                    </a:p>
                    <a:p>
                      <a:pPr indent="0" lvl="0" marL="0" marR="0" rtl="0" algn="l">
                        <a:lnSpc>
                          <a:spcPct val="115000"/>
                        </a:lnSpc>
                        <a:spcBef>
                          <a:spcPts val="600"/>
                        </a:spcBef>
                        <a:spcAft>
                          <a:spcPts val="0"/>
                        </a:spcAft>
                        <a:buClr>
                          <a:srgbClr val="000000"/>
                        </a:buClr>
                        <a:buSzPts val="2400"/>
                        <a:buFont typeface="Arial"/>
                        <a:buNone/>
                      </a:pPr>
                      <a:r>
                        <a:rPr lang="cs-CZ" sz="2400" u="none" cap="none" strike="noStrike"/>
                        <a:t>III. Odstranění nedostatků úpravy oddlužení v zákoně č. 182/2006 Sb., o úpadku a způsobech jeho řešení (insolvenčním zákonu), ve znění pozdějších předpisů, které se projevily v praxi.</a:t>
                      </a:r>
                      <a:endParaRPr sz="2400" u="none" cap="none" strike="noStrike"/>
                    </a:p>
                  </a:txBody>
                  <a:tcPr marT="91425" marB="91425"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87"/>
          <p:cNvSpPr/>
          <p:nvPr/>
        </p:nvSpPr>
        <p:spPr>
          <a:xfrm>
            <a:off x="1803400" y="622638"/>
            <a:ext cx="9918700" cy="52014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EB Garamond"/>
              <a:buNone/>
            </a:pPr>
            <a:r>
              <a:rPr b="1" i="0" lang="cs-CZ" sz="4800" u="none" cap="none" strike="noStrike">
                <a:solidFill>
                  <a:schemeClr val="dk1"/>
                </a:solidFill>
                <a:latin typeface="EB Garamond"/>
                <a:ea typeface="EB Garamond"/>
                <a:cs typeface="EB Garamond"/>
                <a:sym typeface="EB Garamond"/>
              </a:rPr>
              <a:t>Letecké povinnosti může být zbaven ten, kdo je uznán za psychicky narušeného, a zároveň požádá o uvolnění. Ovšem to, že o uvolnění požádá, svědčí o jeho psychickém zdraví, takže být uvolněn nemůže!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entury Gothic"/>
              <a:buNone/>
            </a:pPr>
            <a:r>
              <a:rPr b="1" i="0" lang="cs-CZ" sz="4400" u="none" cap="none" strike="noStrike">
                <a:solidFill>
                  <a:schemeClr val="dk1"/>
                </a:solidFill>
                <a:latin typeface="Century Gothic"/>
                <a:ea typeface="Century Gothic"/>
                <a:cs typeface="Century Gothic"/>
                <a:sym typeface="Century Gothic"/>
              </a:rPr>
              <a:t>(Hlava XXII- Joseph Heller)</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pic>
        <p:nvPicPr>
          <p:cNvPr descr="http://i.iinfo.cz/urs/Penize_a_klic-123810759580846.gif" id="586" name="Google Shape;586;p88"/>
          <p:cNvPicPr preferRelativeResize="0"/>
          <p:nvPr/>
        </p:nvPicPr>
        <p:blipFill rotWithShape="1">
          <a:blip r:embed="rId3">
            <a:alphaModFix/>
          </a:blip>
          <a:srcRect b="0" l="0" r="0" t="0"/>
          <a:stretch/>
        </p:blipFill>
        <p:spPr>
          <a:xfrm>
            <a:off x="1166812" y="1"/>
            <a:ext cx="9501188" cy="7072313"/>
          </a:xfrm>
          <a:prstGeom prst="rect">
            <a:avLst/>
          </a:prstGeom>
          <a:noFill/>
          <a:ln>
            <a:noFill/>
          </a:ln>
        </p:spPr>
      </p:pic>
      <p:sp>
        <p:nvSpPr>
          <p:cNvPr id="587" name="Google Shape;587;p88"/>
          <p:cNvSpPr txBox="1"/>
          <p:nvPr/>
        </p:nvSpPr>
        <p:spPr>
          <a:xfrm>
            <a:off x="1666875" y="3995738"/>
            <a:ext cx="4332288" cy="2862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1500"/>
              <a:buFont typeface="Arial"/>
              <a:buNone/>
            </a:pPr>
            <a:r>
              <a:rPr b="1" i="0" lang="cs-CZ" sz="6000" u="none" cap="none" strike="noStrike">
                <a:solidFill>
                  <a:srgbClr val="FFFF00"/>
                </a:solidFill>
                <a:latin typeface="Arial"/>
                <a:ea typeface="Arial"/>
                <a:cs typeface="Arial"/>
                <a:sym typeface="Arial"/>
              </a:rPr>
              <a:t>Uspokojení</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1500"/>
              <a:buFont typeface="Arial"/>
              <a:buNone/>
            </a:pPr>
            <a:r>
              <a:rPr b="1" i="0" lang="cs-CZ" sz="6000" u="none" cap="none" strike="noStrike">
                <a:solidFill>
                  <a:srgbClr val="FFFF00"/>
                </a:solidFill>
                <a:latin typeface="Arial"/>
                <a:ea typeface="Arial"/>
                <a:cs typeface="Arial"/>
                <a:sym typeface="Arial"/>
              </a:rPr>
              <a:t>zajištěných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1500"/>
              <a:buFont typeface="Arial"/>
              <a:buNone/>
            </a:pPr>
            <a:r>
              <a:rPr b="1" i="0" lang="cs-CZ" sz="6000" u="none" cap="none" strike="noStrike">
                <a:solidFill>
                  <a:srgbClr val="FFFF00"/>
                </a:solidFill>
                <a:latin typeface="Arial"/>
                <a:ea typeface="Arial"/>
                <a:cs typeface="Arial"/>
                <a:sym typeface="Arial"/>
              </a:rPr>
              <a:t>věřitelů</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89"/>
          <p:cNvSpPr/>
          <p:nvPr/>
        </p:nvSpPr>
        <p:spPr>
          <a:xfrm>
            <a:off x="1443789" y="166750"/>
            <a:ext cx="10655409" cy="6371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8400"/>
              </a:buClr>
              <a:buSzPts val="600"/>
              <a:buFont typeface="Arial"/>
              <a:buNone/>
            </a:pPr>
            <a:r>
              <a:rPr b="1" i="0" lang="cs-CZ" sz="3000" u="none" cap="none" strike="noStrike">
                <a:solidFill>
                  <a:srgbClr val="FF8400"/>
                </a:solidFill>
                <a:latin typeface="Arial"/>
                <a:ea typeface="Arial"/>
                <a:cs typeface="Arial"/>
                <a:sym typeface="Arial"/>
              </a:rPr>
              <a:t>§ 170 DŘ</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8A8F8"/>
              </a:buClr>
              <a:buSzPts val="600"/>
              <a:buFont typeface="Arial"/>
              <a:buNone/>
            </a:pPr>
            <a:r>
              <a:rPr b="1" i="0" lang="cs-CZ" sz="3000" u="none" cap="none" strike="noStrike">
                <a:solidFill>
                  <a:srgbClr val="08A8F8"/>
                </a:solidFill>
                <a:latin typeface="Arial"/>
                <a:ea typeface="Arial"/>
                <a:cs typeface="Arial"/>
                <a:sym typeface="Arial"/>
              </a:rPr>
              <a:t>Zástavní právo</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600"/>
              <a:buFont typeface="Arial"/>
              <a:buNone/>
            </a:pPr>
            <a:r>
              <a:rPr b="1" i="0" lang="cs-CZ" sz="3000" u="none" cap="none" strike="noStrike">
                <a:solidFill>
                  <a:srgbClr val="000000"/>
                </a:solidFill>
                <a:latin typeface="Arial"/>
                <a:ea typeface="Arial"/>
                <a:cs typeface="Arial"/>
                <a:sym typeface="Arial"/>
              </a:rPr>
              <a:t>(1)</a:t>
            </a:r>
            <a:r>
              <a:rPr b="0" i="0" lang="cs-CZ" sz="3000" u="none" cap="none" strike="noStrike">
                <a:solidFill>
                  <a:srgbClr val="000000"/>
                </a:solidFill>
                <a:latin typeface="Arial"/>
                <a:ea typeface="Arial"/>
                <a:cs typeface="Arial"/>
                <a:sym typeface="Arial"/>
              </a:rPr>
              <a:t> Správce daně může zřídit rozhodnutím zástavní právo k majetku daňového subjektu k zajištění jím neuhrazené daně za podmínek stanovených občanským zákoníkem, pokud tento zákon nestanoví jinak.</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600"/>
              <a:buFont typeface="Arial"/>
              <a:buNone/>
            </a:pPr>
            <a:r>
              <a:rPr b="1" i="0" lang="cs-CZ" sz="3000" u="none" cap="none" strike="noStrike">
                <a:solidFill>
                  <a:srgbClr val="000000"/>
                </a:solidFill>
                <a:latin typeface="Arial"/>
                <a:ea typeface="Arial"/>
                <a:cs typeface="Arial"/>
                <a:sym typeface="Arial"/>
              </a:rPr>
              <a:t>(2)</a:t>
            </a:r>
            <a:r>
              <a:rPr b="0" i="0" lang="cs-CZ" sz="3000" u="none" cap="none" strike="noStrike">
                <a:solidFill>
                  <a:srgbClr val="000000"/>
                </a:solidFill>
                <a:latin typeface="Arial"/>
                <a:ea typeface="Arial"/>
                <a:cs typeface="Arial"/>
                <a:sym typeface="Arial"/>
              </a:rPr>
              <a:t> Rozhodnutí o zřízení zástavního práva obsahuje ve výroku kromě náležitostí podle § 102 odst. 1 výši daně zajištěné zástavním právem a označení zástavy.</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600"/>
              <a:buFont typeface="Arial"/>
              <a:buNone/>
            </a:pPr>
            <a:r>
              <a:rPr b="1" i="0" lang="cs-CZ" sz="3000" u="none" cap="none" strike="noStrike">
                <a:solidFill>
                  <a:srgbClr val="000000"/>
                </a:solidFill>
                <a:latin typeface="Arial"/>
                <a:ea typeface="Arial"/>
                <a:cs typeface="Arial"/>
                <a:sym typeface="Arial"/>
              </a:rPr>
              <a:t>(3)</a:t>
            </a:r>
            <a:r>
              <a:rPr b="0" i="0" lang="cs-CZ" sz="3000" u="none" cap="none" strike="noStrike">
                <a:solidFill>
                  <a:srgbClr val="000000"/>
                </a:solidFill>
                <a:latin typeface="Arial"/>
                <a:ea typeface="Arial"/>
                <a:cs typeface="Arial"/>
                <a:sym typeface="Arial"/>
              </a:rPr>
              <a:t> Správce daně může rozhodnout o zřízení zástavního práva k majetku vlastníka, odlišného od daňového subjektu, jehož nedoplatek je zajišťován, a to na základě předchozího písemného souhlasu vlastníka s úředně ověřeným podpisem.</a:t>
            </a:r>
            <a:endParaRPr b="0" i="0" sz="30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sp>
        <p:nvSpPr>
          <p:cNvPr id="597" name="Google Shape;597;p90"/>
          <p:cNvSpPr/>
          <p:nvPr/>
        </p:nvSpPr>
        <p:spPr>
          <a:xfrm>
            <a:off x="1443789" y="166750"/>
            <a:ext cx="10655409" cy="6371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(4)</a:t>
            </a:r>
            <a:r>
              <a:rPr b="0" i="0" lang="cs-CZ" sz="3000" u="none" cap="none" strike="noStrike">
                <a:solidFill>
                  <a:srgbClr val="000000"/>
                </a:solidFill>
                <a:latin typeface="Arial"/>
                <a:ea typeface="Arial"/>
                <a:cs typeface="Arial"/>
                <a:sym typeface="Arial"/>
              </a:rPr>
              <a:t> Zástavní právo vzniká doručením rozhodnutí o zřízení zástavního práva daňovému subjektu nebo osobě podle odstavce 3. </a:t>
            </a:r>
            <a:r>
              <a:rPr b="1" i="0" lang="cs-CZ" sz="3000" u="none" cap="none" strike="noStrike">
                <a:solidFill>
                  <a:srgbClr val="FF0000"/>
                </a:solidFill>
                <a:latin typeface="Arial"/>
                <a:ea typeface="Arial"/>
                <a:cs typeface="Arial"/>
                <a:sym typeface="Arial"/>
              </a:rPr>
              <a:t>Zástavní právo k nemovité věci evidované v katastru nemovitostí, jakož i k dalšímu majetku, o kterém jsou vedeny veřejné registry,</a:t>
            </a:r>
            <a:r>
              <a:rPr b="0" i="0" lang="cs-CZ" sz="3000" u="none" cap="none" strike="noStrike">
                <a:solidFill>
                  <a:srgbClr val="000000"/>
                </a:solidFill>
                <a:latin typeface="Arial"/>
                <a:ea typeface="Arial"/>
                <a:cs typeface="Arial"/>
                <a:sym typeface="Arial"/>
              </a:rPr>
              <a:t> vzniká doručením rozhodnutí o zřízení zástavního práva příslušnému katastrálnímu úřadu, popřípadě tomu, kdo vede veřejný registr</a:t>
            </a:r>
            <a:r>
              <a:rPr b="0" i="0" lang="cs-CZ" sz="2400" u="none" cap="none" strike="noStrike">
                <a:solidFill>
                  <a:srgbClr val="000000"/>
                </a:solidFill>
                <a:latin typeface="Arial"/>
                <a:ea typeface="Arial"/>
                <a:cs typeface="Arial"/>
                <a:sym typeface="Arial"/>
              </a:rPr>
              <a:t>.</a:t>
            </a:r>
            <a:endParaRPr b="0" i="0" sz="32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Google Shape;602;p91"/>
          <p:cNvSpPr/>
          <p:nvPr/>
        </p:nvSpPr>
        <p:spPr>
          <a:xfrm>
            <a:off x="1219200" y="0"/>
            <a:ext cx="10757543" cy="489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cs-CZ" sz="2800" u="none" cap="none" strike="noStrike">
                <a:solidFill>
                  <a:schemeClr val="dk1"/>
                </a:solidFill>
                <a:latin typeface="Arial"/>
                <a:ea typeface="Arial"/>
                <a:cs typeface="Arial"/>
                <a:sym typeface="Arial"/>
              </a:rPr>
              <a:t>Automobil se řadí mezi věci movité hmotné a z pohledu zástavního práva věci neregistrované, přestože jsou automobily evidovány v registru silničních vozidel vedeném podle zákona č. 56/2001 Sb., o podmínkách provozu vozidel na pozemních komunikacích. Tento registr není považován za veřejný seznam, proto je automobil považován za věc neregistrovanou. Z movitých věcí jsou předmětem registrace ve veřejných seznamech jen velké dopravní prostředky (letadla podle zákona č.</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
              <a:buFont typeface="Arial"/>
              <a:buNone/>
            </a:pPr>
            <a:r>
              <a:rPr b="1" i="0" lang="cs-CZ" sz="2800" u="none" cap="none" strike="noStrike">
                <a:solidFill>
                  <a:schemeClr val="dk1"/>
                </a:solidFill>
                <a:latin typeface="Arial"/>
                <a:ea typeface="Arial"/>
                <a:cs typeface="Arial"/>
                <a:sym typeface="Arial"/>
              </a:rPr>
              <a:t>49/1997 Sb., o civilním letectví, námořní plavidla dle zákona č. 61/2000 Sb., o námořní plavbě). Ohledně motorových vozidel platilo dle dosavadní judikatury, že zástavní právo zřízené na základě zástavní smlouvy k silničnímu motorovému vozidlu nebo k přípojnému vozidlu </a:t>
            </a:r>
            <a:r>
              <a:rPr b="1" i="0" lang="cs-CZ" sz="2800" u="none" cap="none" strike="noStrike">
                <a:solidFill>
                  <a:srgbClr val="FF0000"/>
                </a:solidFill>
                <a:latin typeface="Arial"/>
                <a:ea typeface="Arial"/>
                <a:cs typeface="Arial"/>
                <a:sym typeface="Arial"/>
              </a:rPr>
              <a:t>vzniká zápisem zástavního práva do technického průkazu těchto vozidel a do registru silničních vozidel.</a:t>
            </a:r>
            <a:endParaRPr b="0" i="0" sz="28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pic>
        <p:nvPicPr>
          <p:cNvPr descr="http://pridej-clanek.cz/wp-content/uploads/83590515-300x225.jpg" id="607" name="Google Shape;607;p92"/>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
        <p:nvSpPr>
          <p:cNvPr id="608" name="Google Shape;608;p92"/>
          <p:cNvSpPr txBox="1"/>
          <p:nvPr/>
        </p:nvSpPr>
        <p:spPr>
          <a:xfrm>
            <a:off x="5881688" y="571501"/>
            <a:ext cx="4710112"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1" i="0" lang="cs-CZ" sz="4000" u="none" cap="none" strike="noStrike">
                <a:solidFill>
                  <a:schemeClr val="dk1"/>
                </a:solidFill>
                <a:latin typeface="Arial"/>
                <a:ea typeface="Arial"/>
                <a:cs typeface="Arial"/>
                <a:sym typeface="Arial"/>
              </a:rPr>
              <a:t>Splnění oddlužení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pic>
        <p:nvPicPr>
          <p:cNvPr descr="http://asterie-podvod.cz/wp-content/uploads/v%C3%BDhodn%C4%9Bj%C5%A1%C3%AD-oddlu%C5%BEen%C3%AD-od-Asterie.jpg" id="613" name="Google Shape;613;p93"/>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
        <p:nvSpPr>
          <p:cNvPr id="614" name="Google Shape;614;p93"/>
          <p:cNvSpPr txBox="1"/>
          <p:nvPr/>
        </p:nvSpPr>
        <p:spPr>
          <a:xfrm>
            <a:off x="1738314" y="5357813"/>
            <a:ext cx="2928937" cy="12001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Arial"/>
              <a:buNone/>
            </a:pPr>
            <a:r>
              <a:rPr b="1" i="0" lang="cs-CZ" sz="3600" u="none" cap="none" strike="noStrike">
                <a:solidFill>
                  <a:schemeClr val="dk1"/>
                </a:solidFill>
                <a:latin typeface="Arial"/>
                <a:ea typeface="Arial"/>
                <a:cs typeface="Arial"/>
                <a:sym typeface="Arial"/>
              </a:rPr>
              <a:t>Osvobození dlužníka</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8" name="Shape 618"/>
        <p:cNvGrpSpPr/>
        <p:nvPr/>
      </p:nvGrpSpPr>
      <p:grpSpPr>
        <a:xfrm>
          <a:off x="0" y="0"/>
          <a:ext cx="0" cy="0"/>
          <a:chOff x="0" y="0"/>
          <a:chExt cx="0" cy="0"/>
        </a:xfrm>
      </p:grpSpPr>
      <p:sp>
        <p:nvSpPr>
          <p:cNvPr id="619" name="Google Shape;619;p94"/>
          <p:cNvSpPr/>
          <p:nvPr/>
        </p:nvSpPr>
        <p:spPr>
          <a:xfrm>
            <a:off x="3570325" y="1028675"/>
            <a:ext cx="7916700" cy="304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Arial"/>
              <a:buNone/>
            </a:pPr>
            <a:r>
              <a:rPr b="0" i="0" lang="cs-CZ" sz="3600" u="none" cap="none" strike="noStrike">
                <a:solidFill>
                  <a:schemeClr val="dk1"/>
                </a:solidFill>
                <a:latin typeface="Arial"/>
                <a:ea typeface="Arial"/>
                <a:cs typeface="Arial"/>
                <a:sym typeface="Arial"/>
              </a:rPr>
              <a:t>Jestliže dlužník splní řádně a včas všechny povinnosti podle schváleného způsobu oddlužení, vydá insolvenční soud usnesení, jímž dlužníka osvobodí od placení pohledávek, zahrnutých do oddlužení, v rozsahu, v němž dosud nebyly uspokojeny. </a:t>
            </a:r>
            <a:r>
              <a:rPr b="1" i="0" lang="cs-CZ" sz="3600" u="none" cap="none" strike="noStrike">
                <a:solidFill>
                  <a:srgbClr val="FF0000"/>
                </a:solidFill>
                <a:latin typeface="Arial"/>
                <a:ea typeface="Arial"/>
                <a:cs typeface="Arial"/>
                <a:sym typeface="Arial"/>
              </a:rPr>
              <a:t>Bez návrhu dlužníka</a:t>
            </a:r>
            <a:r>
              <a:rPr b="0" i="0" lang="cs-CZ" sz="3600" u="none" cap="none" strike="noStrike">
                <a:solidFill>
                  <a:srgbClr val="FF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95"/>
          <p:cNvSpPr/>
          <p:nvPr/>
        </p:nvSpPr>
        <p:spPr>
          <a:xfrm>
            <a:off x="3306525" y="685800"/>
            <a:ext cx="8610300" cy="452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B918E"/>
              </a:buClr>
              <a:buSzPts val="900"/>
              <a:buFont typeface="Trebuchet MS"/>
              <a:buNone/>
            </a:pPr>
            <a:r>
              <a:rPr b="1" i="0" lang="cs-CZ" sz="3600" u="none" cap="none" strike="noStrike">
                <a:solidFill>
                  <a:srgbClr val="0B918E"/>
                </a:solidFill>
                <a:latin typeface="Trebuchet MS"/>
                <a:ea typeface="Trebuchet MS"/>
                <a:cs typeface="Trebuchet MS"/>
                <a:sym typeface="Trebuchet MS"/>
              </a:rPr>
              <a:t>Konkurs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30303"/>
              </a:buClr>
              <a:buSzPts val="900"/>
              <a:buFont typeface="Trebuchet MS"/>
              <a:buNone/>
            </a:pPr>
            <a:r>
              <a:rPr b="0" i="0" lang="cs-CZ" sz="3600" u="none" cap="none" strike="noStrike">
                <a:solidFill>
                  <a:srgbClr val="030303"/>
                </a:solidFill>
                <a:latin typeface="Trebuchet MS"/>
                <a:ea typeface="Trebuchet MS"/>
                <a:cs typeface="Trebuchet MS"/>
                <a:sym typeface="Trebuchet MS"/>
              </a:rPr>
              <a:t>Konkurs je způsob řešení úpadku spočívající v tom, že </a:t>
            </a:r>
            <a:r>
              <a:rPr b="1" i="0" lang="cs-CZ" sz="3600" u="none" cap="none" strike="noStrike">
                <a:solidFill>
                  <a:srgbClr val="030303"/>
                </a:solidFill>
                <a:latin typeface="Trebuchet MS"/>
                <a:ea typeface="Trebuchet MS"/>
                <a:cs typeface="Trebuchet MS"/>
                <a:sym typeface="Trebuchet MS"/>
              </a:rPr>
              <a:t>na základě rozhodnutí o prohlášení konkursu jsou zjištěné pohledávky věřitelů zásadně poměrně uspokojeny z výnosu zpeněžení majetkové podstaty s tím, že neuspokojené pohledávky nebo jejich části nezanikají.</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pic>
        <p:nvPicPr>
          <p:cNvPr descr="http://t0.gstatic.com/images?q=tbn:ANd9GcQD-yddG-YzDFiq8pFCbsuY2coh7ShJMOxI34BZyg-wWMUqRMl7pQ" id="629" name="Google Shape;629;p96"/>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
        <p:nvSpPr>
          <p:cNvPr id="630" name="Google Shape;630;p96"/>
          <p:cNvSpPr txBox="1"/>
          <p:nvPr/>
        </p:nvSpPr>
        <p:spPr>
          <a:xfrm>
            <a:off x="6881814" y="428626"/>
            <a:ext cx="3222625"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700"/>
              <a:buFont typeface="Arial"/>
              <a:buNone/>
            </a:pPr>
            <a:r>
              <a:rPr b="1" i="0" lang="cs-CZ" sz="2800" u="none" cap="none" strike="noStrike">
                <a:solidFill>
                  <a:schemeClr val="dk1"/>
                </a:solidFill>
                <a:latin typeface="Arial"/>
                <a:ea typeface="Arial"/>
                <a:cs typeface="Arial"/>
                <a:sym typeface="Arial"/>
              </a:rPr>
              <a:t>Nepatrný konkurz</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graphicFrame>
        <p:nvGraphicFramePr>
          <p:cNvPr id="210" name="Google Shape;210;p25"/>
          <p:cNvGraphicFramePr/>
          <p:nvPr/>
        </p:nvGraphicFramePr>
        <p:xfrm>
          <a:off x="2441600" y="104300"/>
          <a:ext cx="3000000" cy="3000000"/>
        </p:xfrm>
        <a:graphic>
          <a:graphicData uri="http://schemas.openxmlformats.org/drawingml/2006/table">
            <a:tbl>
              <a:tblPr>
                <a:noFill/>
                <a:tableStyleId>{2C5D2B53-523B-4FC3-9170-4FE2164B2116}</a:tableStyleId>
              </a:tblPr>
              <a:tblGrid>
                <a:gridCol w="9750400"/>
              </a:tblGrid>
              <a:tr h="1397675">
                <a:tc>
                  <a:txBody>
                    <a:bodyPr/>
                    <a:lstStyle/>
                    <a:p>
                      <a:pPr indent="0" lvl="0" marL="0" marR="0" rtl="0" algn="l">
                        <a:lnSpc>
                          <a:spcPct val="115000"/>
                        </a:lnSpc>
                        <a:spcBef>
                          <a:spcPts val="0"/>
                        </a:spcBef>
                        <a:spcAft>
                          <a:spcPts val="0"/>
                        </a:spcAft>
                        <a:buClr>
                          <a:srgbClr val="000000"/>
                        </a:buClr>
                        <a:buSzPts val="2400"/>
                        <a:buFont typeface="Arial"/>
                        <a:buNone/>
                      </a:pPr>
                      <a:r>
                        <a:rPr lang="cs-CZ" sz="2400" u="none" cap="none" strike="noStrike"/>
                        <a:t>Dopady na podnikatelské prostředí: </a:t>
                      </a:r>
                      <a:endParaRPr sz="2400" u="none" cap="none" strike="noStrike"/>
                    </a:p>
                  </a:txBody>
                  <a:tcPr marT="91425" marB="91425"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DE8"/>
                    </a:solidFill>
                  </a:tcPr>
                </a:tc>
              </a:tr>
              <a:tr h="5356025">
                <a:tc>
                  <a:txBody>
                    <a:bodyPr/>
                    <a:lstStyle/>
                    <a:p>
                      <a:pPr indent="0" lvl="0" marL="0" marR="0" rtl="0" algn="l">
                        <a:lnSpc>
                          <a:spcPct val="100000"/>
                        </a:lnSpc>
                        <a:spcBef>
                          <a:spcPts val="0"/>
                        </a:spcBef>
                        <a:spcAft>
                          <a:spcPts val="0"/>
                        </a:spcAft>
                        <a:buClr>
                          <a:srgbClr val="000000"/>
                        </a:buClr>
                        <a:buSzPts val="2400"/>
                        <a:buFont typeface="Arial"/>
                        <a:buNone/>
                      </a:pPr>
                      <a:r>
                        <a:rPr lang="cs-CZ" sz="2400" u="none" cap="none" strike="noStrike"/>
                        <a:t>Ve vztahu k podnikatelským subjektům se celkově očekávají spíše pozitivní dopady, spojené zejména s lepší vymahatelností práva a zvýšením motivace a zlepšením možnosti dlužníků splácet své dluhy.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lang="cs-CZ" sz="2400" u="none" cap="none" strike="noStrike"/>
                        <a:t>Očekává se zodpovědnější přístup poskytovatelů půjček a úvěrů ve vztahu k rozhodnutí, zda danému zájemci budou půjčka či úvěr poskytnuty.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lang="cs-CZ" sz="2400" u="none" cap="none" strike="noStrike"/>
                        <a:t>Znovuzačleněním dlužníků do aktivního ekonomického života dojde k druhotnému pozitivnímu dopadu na celou ekonomiku.</a:t>
                      </a:r>
                      <a:endParaRPr sz="2400" u="none" cap="none" strike="noStrike"/>
                    </a:p>
                  </a:txBody>
                  <a:tcPr marT="91425" marB="91425"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pic>
        <p:nvPicPr>
          <p:cNvPr descr="http://t2.gstatic.com/images?q=tbn:ANd9GcQk8FIooJ-18nDOITeQf5fIidjzdWRVYzey0wIW-4RcS-hdtzXV" id="635" name="Google Shape;635;p97"/>
          <p:cNvPicPr preferRelativeResize="0"/>
          <p:nvPr/>
        </p:nvPicPr>
        <p:blipFill rotWithShape="1">
          <a:blip r:embed="rId3">
            <a:alphaModFix/>
          </a:blip>
          <a:srcRect b="0" l="0" r="0" t="0"/>
          <a:stretch/>
        </p:blipFill>
        <p:spPr>
          <a:xfrm>
            <a:off x="2091325" y="0"/>
            <a:ext cx="9524100" cy="6858000"/>
          </a:xfrm>
          <a:prstGeom prst="rect">
            <a:avLst/>
          </a:prstGeom>
          <a:noFill/>
          <a:ln>
            <a:noFill/>
          </a:ln>
        </p:spPr>
      </p:pic>
      <p:sp>
        <p:nvSpPr>
          <p:cNvPr id="636" name="Google Shape;636;p97"/>
          <p:cNvSpPr txBox="1"/>
          <p:nvPr/>
        </p:nvSpPr>
        <p:spPr>
          <a:xfrm>
            <a:off x="1952625" y="428625"/>
            <a:ext cx="8699500"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800"/>
              <a:buFont typeface="Arial"/>
              <a:buNone/>
            </a:pPr>
            <a:r>
              <a:rPr b="1" i="0" lang="cs-CZ" sz="3200" u="none" cap="none" strike="noStrike">
                <a:solidFill>
                  <a:srgbClr val="FF0000"/>
                </a:solidFill>
                <a:latin typeface="Arial"/>
                <a:ea typeface="Arial"/>
                <a:cs typeface="Arial"/>
                <a:sym typeface="Arial"/>
              </a:rPr>
              <a:t>Daňový řád – vztah k insolvenčnímu řízení</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0" name="Shape 640"/>
        <p:cNvGrpSpPr/>
        <p:nvPr/>
      </p:nvGrpSpPr>
      <p:grpSpPr>
        <a:xfrm>
          <a:off x="0" y="0"/>
          <a:ext cx="0" cy="0"/>
          <a:chOff x="0" y="0"/>
          <a:chExt cx="0" cy="0"/>
        </a:xfrm>
      </p:grpSpPr>
      <p:sp>
        <p:nvSpPr>
          <p:cNvPr id="641" name="Google Shape;641;p98"/>
          <p:cNvSpPr/>
          <p:nvPr/>
        </p:nvSpPr>
        <p:spPr>
          <a:xfrm>
            <a:off x="207450" y="263985"/>
            <a:ext cx="11777099" cy="6330030"/>
          </a:xfrm>
          <a:prstGeom prst="rect">
            <a:avLst/>
          </a:prstGeom>
          <a:noFill/>
          <a:ln>
            <a:noFill/>
          </a:ln>
        </p:spPr>
        <p:txBody>
          <a:bodyPr anchorCtr="0" anchor="t" bIns="45700" lIns="91425" spcFirstLastPara="1" rIns="91425" wrap="square" tIns="45700">
            <a:noAutofit/>
          </a:bodyPr>
          <a:lstStyle/>
          <a:p>
            <a:pPr indent="-69850" lvl="0" marL="901700" marR="381000" rtl="0" algn="l">
              <a:lnSpc>
                <a:spcPct val="150000"/>
              </a:lnSpc>
              <a:spcBef>
                <a:spcPts val="0"/>
              </a:spcBef>
              <a:spcAft>
                <a:spcPts val="0"/>
              </a:spcAft>
              <a:buClr>
                <a:schemeClr val="dk1"/>
              </a:buClr>
              <a:buSzPts val="1100"/>
              <a:buFont typeface="Arial"/>
              <a:buNone/>
            </a:pPr>
            <a:r>
              <a:rPr b="1" i="0" lang="cs-CZ" sz="3000" u="none" cap="none" strike="noStrike">
                <a:solidFill>
                  <a:srgbClr val="08A8F8"/>
                </a:solidFill>
                <a:highlight>
                  <a:srgbClr val="FFFFFF"/>
                </a:highlight>
                <a:latin typeface="Arial"/>
                <a:ea typeface="Arial"/>
                <a:cs typeface="Arial"/>
                <a:sym typeface="Arial"/>
              </a:rPr>
              <a:t>Vztah k insolvenčnímu řízení</a:t>
            </a:r>
            <a:endParaRPr b="0" i="0" sz="3000" u="none" cap="none" strike="noStrike">
              <a:solidFill>
                <a:srgbClr val="000000"/>
              </a:solidFill>
              <a:highlight>
                <a:srgbClr val="FFFFFF"/>
              </a:highlight>
              <a:latin typeface="Arial"/>
              <a:ea typeface="Arial"/>
              <a:cs typeface="Arial"/>
              <a:sym typeface="Arial"/>
            </a:endParaRPr>
          </a:p>
          <a:p>
            <a:pPr indent="-69850" lvl="0" marL="901700" marR="381000" rtl="0" algn="l">
              <a:lnSpc>
                <a:spcPct val="150000"/>
              </a:lnSpc>
              <a:spcBef>
                <a:spcPts val="0"/>
              </a:spcBef>
              <a:spcAft>
                <a:spcPts val="0"/>
              </a:spcAft>
              <a:buClr>
                <a:schemeClr val="dk1"/>
              </a:buClr>
              <a:buSzPts val="1100"/>
              <a:buFont typeface="Arial"/>
              <a:buNone/>
            </a:pPr>
            <a:r>
              <a:rPr b="1" i="0" lang="cs-CZ" sz="3000" u="none" cap="none" strike="noStrike">
                <a:solidFill>
                  <a:srgbClr val="FF8400"/>
                </a:solidFill>
                <a:highlight>
                  <a:srgbClr val="FFFFFF"/>
                </a:highlight>
                <a:latin typeface="Arial"/>
                <a:ea typeface="Arial"/>
                <a:cs typeface="Arial"/>
                <a:sym typeface="Arial"/>
              </a:rPr>
              <a:t>§ 242</a:t>
            </a:r>
            <a:endParaRPr b="0" i="0" sz="3000" u="none" cap="none" strike="noStrike">
              <a:solidFill>
                <a:srgbClr val="000000"/>
              </a:solidFill>
              <a:latin typeface="Arial"/>
              <a:ea typeface="Arial"/>
              <a:cs typeface="Arial"/>
              <a:sym typeface="Arial"/>
            </a:endParaRPr>
          </a:p>
          <a:p>
            <a:pPr indent="-69850" lvl="0" marL="1066800" marR="381000" rtl="0" algn="l">
              <a:lnSpc>
                <a:spcPct val="150000"/>
              </a:lnSpc>
              <a:spcBef>
                <a:spcPts val="0"/>
              </a:spcBef>
              <a:spcAft>
                <a:spcPts val="0"/>
              </a:spcAft>
              <a:buClr>
                <a:schemeClr val="dk1"/>
              </a:buClr>
              <a:buSzPts val="1100"/>
              <a:buFont typeface="Arial"/>
              <a:buNone/>
            </a:pPr>
            <a:r>
              <a:rPr b="1" i="0" lang="cs-CZ" sz="3000" u="none" cap="none" strike="noStrike">
                <a:solidFill>
                  <a:srgbClr val="08A8F8"/>
                </a:solidFill>
                <a:highlight>
                  <a:srgbClr val="FFFFFF"/>
                </a:highlight>
                <a:latin typeface="Arial"/>
                <a:ea typeface="Arial"/>
                <a:cs typeface="Arial"/>
                <a:sym typeface="Arial"/>
              </a:rPr>
              <a:t>Pohledávky za majetkovou podstatou a majetek dlužníka</a:t>
            </a:r>
            <a:endParaRPr b="0" i="0" sz="3000" u="none" cap="none" strike="noStrike">
              <a:solidFill>
                <a:srgbClr val="000000"/>
              </a:solidFill>
              <a:latin typeface="Arial"/>
              <a:ea typeface="Arial"/>
              <a:cs typeface="Arial"/>
              <a:sym typeface="Arial"/>
            </a:endParaRPr>
          </a:p>
          <a:p>
            <a:pPr indent="-69850" lvl="0" marL="1066800" marR="381000" rtl="0" algn="just">
              <a:lnSpc>
                <a:spcPct val="115000"/>
              </a:lnSpc>
              <a:spcBef>
                <a:spcPts val="0"/>
              </a:spcBef>
              <a:spcAft>
                <a:spcPts val="0"/>
              </a:spcAft>
              <a:buClr>
                <a:schemeClr val="dk1"/>
              </a:buClr>
              <a:buSzPts val="1100"/>
              <a:buFont typeface="Arial"/>
              <a:buNone/>
            </a:pPr>
            <a:r>
              <a:rPr b="1" i="0" lang="cs-CZ" sz="3000" u="none" cap="none" strike="noStrike">
                <a:solidFill>
                  <a:schemeClr val="dk1"/>
                </a:solidFill>
                <a:highlight>
                  <a:srgbClr val="FFFFFF"/>
                </a:highlight>
                <a:latin typeface="Arial"/>
                <a:ea typeface="Arial"/>
                <a:cs typeface="Arial"/>
                <a:sym typeface="Arial"/>
              </a:rPr>
              <a:t>(1)</a:t>
            </a:r>
            <a:r>
              <a:rPr b="0" i="0" lang="cs-CZ" sz="3000" u="none" cap="none" strike="noStrike">
                <a:solidFill>
                  <a:schemeClr val="dk1"/>
                </a:solidFill>
                <a:highlight>
                  <a:srgbClr val="FFFFFF"/>
                </a:highlight>
                <a:latin typeface="Arial"/>
                <a:ea typeface="Arial"/>
                <a:cs typeface="Arial"/>
                <a:sym typeface="Arial"/>
              </a:rPr>
              <a:t> Daňové pohledávky, které vznikají v důsledku daňových povinností, které vznikly v době ode dne účinnosti rozhodnutí o úpadku do ukončení insolvenčního řízení, jsou pohledávky za majetkovou podstatou.</a:t>
            </a:r>
            <a:endParaRPr b="0" i="0" sz="30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p99"/>
          <p:cNvSpPr/>
          <p:nvPr/>
        </p:nvSpPr>
        <p:spPr>
          <a:xfrm>
            <a:off x="207450" y="263985"/>
            <a:ext cx="11777099" cy="6330030"/>
          </a:xfrm>
          <a:prstGeom prst="rect">
            <a:avLst/>
          </a:prstGeom>
          <a:noFill/>
          <a:ln>
            <a:noFill/>
          </a:ln>
        </p:spPr>
        <p:txBody>
          <a:bodyPr anchorCtr="0" anchor="t" bIns="45700" lIns="91425" spcFirstLastPara="1" rIns="91425" wrap="square" tIns="45700">
            <a:noAutofit/>
          </a:bodyPr>
          <a:lstStyle/>
          <a:p>
            <a:pPr indent="-69850" lvl="0" marL="1066800" marR="381000" rtl="0" algn="just">
              <a:lnSpc>
                <a:spcPct val="115000"/>
              </a:lnSpc>
              <a:spcBef>
                <a:spcPts val="0"/>
              </a:spcBef>
              <a:spcAft>
                <a:spcPts val="0"/>
              </a:spcAft>
              <a:buNone/>
            </a:pPr>
            <a:r>
              <a:rPr b="1" i="0" lang="cs-CZ" sz="3000" u="none" cap="none" strike="noStrike">
                <a:solidFill>
                  <a:schemeClr val="dk1"/>
                </a:solidFill>
                <a:highlight>
                  <a:srgbClr val="FFFFFF"/>
                </a:highlight>
                <a:latin typeface="Arial"/>
                <a:ea typeface="Arial"/>
                <a:cs typeface="Arial"/>
                <a:sym typeface="Arial"/>
              </a:rPr>
              <a:t>(2)</a:t>
            </a:r>
            <a:r>
              <a:rPr b="0" i="0" lang="cs-CZ" sz="3000" u="none" cap="none" strike="noStrike">
                <a:solidFill>
                  <a:schemeClr val="dk1"/>
                </a:solidFill>
                <a:highlight>
                  <a:srgbClr val="FFFFFF"/>
                </a:highlight>
                <a:latin typeface="Arial"/>
                <a:ea typeface="Arial"/>
                <a:cs typeface="Arial"/>
                <a:sym typeface="Arial"/>
              </a:rPr>
              <a:t> Pro potřeby insolvenčního řízení je za majetek daňového subjektu považován vratitelný přeplatek s tím, že přeplatek vzniklý na základě daňových povinností, které vznikly nejpozději dnem předcházejícím dni účinnosti rozhodnutí o úpadku, se použije pouze na úhradu splatných daňových pohledávek, které nejsou pohledávkami za majetkovou podstatou, nejpozději do jejich přezkoumání.</a:t>
            </a:r>
            <a:endParaRPr b="0" i="0" sz="3000" u="none" cap="none" strike="noStrike">
              <a:solidFill>
                <a:srgbClr val="000000"/>
              </a:solidFill>
              <a:highlight>
                <a:srgbClr val="FFFFFF"/>
              </a:highlight>
              <a:latin typeface="Arial"/>
              <a:ea typeface="Arial"/>
              <a:cs typeface="Arial"/>
              <a:sym typeface="Arial"/>
            </a:endParaRPr>
          </a:p>
          <a:p>
            <a:pPr indent="-69850" lvl="0" marL="1066800" marR="381000" rtl="0" algn="just">
              <a:lnSpc>
                <a:spcPct val="115000"/>
              </a:lnSpc>
              <a:spcBef>
                <a:spcPts val="0"/>
              </a:spcBef>
              <a:spcAft>
                <a:spcPts val="0"/>
              </a:spcAft>
              <a:buNone/>
            </a:pPr>
            <a:r>
              <a:rPr b="1" i="0" lang="cs-CZ" sz="3000" u="none" cap="none" strike="noStrike">
                <a:solidFill>
                  <a:schemeClr val="dk1"/>
                </a:solidFill>
                <a:highlight>
                  <a:srgbClr val="FFFFFF"/>
                </a:highlight>
                <a:latin typeface="Arial"/>
                <a:ea typeface="Arial"/>
                <a:cs typeface="Arial"/>
                <a:sym typeface="Arial"/>
              </a:rPr>
              <a:t>(3)</a:t>
            </a:r>
            <a:r>
              <a:rPr b="0" i="0" lang="cs-CZ" sz="3000" u="none" cap="none" strike="noStrike">
                <a:solidFill>
                  <a:schemeClr val="dk1"/>
                </a:solidFill>
                <a:highlight>
                  <a:srgbClr val="FFFFFF"/>
                </a:highlight>
                <a:latin typeface="Arial"/>
                <a:ea typeface="Arial"/>
                <a:cs typeface="Arial"/>
                <a:sym typeface="Arial"/>
              </a:rPr>
              <a:t> Přeplatek vzniklý na základě daňových povinností, které vznikly v době ode dne účinnosti rozhodnutí o úpadku, se použije pouze na úhradu splatných pohledávek za majetkovou podstatou.</a:t>
            </a:r>
            <a:endParaRPr b="0" i="0" sz="3000" u="none" cap="none" strike="noStrike">
              <a:solidFill>
                <a:srgbClr val="000000"/>
              </a:solidFill>
              <a:highlight>
                <a:srgbClr val="FFFFFF"/>
              </a:highlight>
              <a:latin typeface="Arial"/>
              <a:ea typeface="Arial"/>
              <a:cs typeface="Arial"/>
              <a:sym typeface="Arial"/>
            </a:endParaRPr>
          </a:p>
        </p:txBody>
      </p:sp>
    </p:spTree>
  </p:cSld>
  <p:clrMapOvr>
    <a:masterClrMapping/>
  </p:clrMapOvr>
  <p:transition spd="slow">
    <p:fade thruBlk="1"/>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sp>
        <p:nvSpPr>
          <p:cNvPr id="651" name="Google Shape;651;p100"/>
          <p:cNvSpPr/>
          <p:nvPr/>
        </p:nvSpPr>
        <p:spPr>
          <a:xfrm>
            <a:off x="0" y="305100"/>
            <a:ext cx="11747150" cy="6247800"/>
          </a:xfrm>
          <a:prstGeom prst="rect">
            <a:avLst/>
          </a:prstGeom>
          <a:noFill/>
          <a:ln>
            <a:noFill/>
          </a:ln>
        </p:spPr>
        <p:txBody>
          <a:bodyPr anchorCtr="0" anchor="t" bIns="45700" lIns="91425" spcFirstLastPara="1" rIns="91425" wrap="square" tIns="45700">
            <a:noAutofit/>
          </a:bodyPr>
          <a:lstStyle/>
          <a:p>
            <a:pPr indent="-69850" lvl="0" marL="901700" marR="381000" rtl="0" algn="just">
              <a:lnSpc>
                <a:spcPct val="115000"/>
              </a:lnSpc>
              <a:spcBef>
                <a:spcPts val="0"/>
              </a:spcBef>
              <a:spcAft>
                <a:spcPts val="0"/>
              </a:spcAft>
              <a:buClr>
                <a:srgbClr val="FF8400"/>
              </a:buClr>
              <a:buSzPts val="1100"/>
              <a:buFont typeface="Arial"/>
              <a:buNone/>
            </a:pPr>
            <a:r>
              <a:rPr b="1" i="0" lang="cs-CZ" sz="3000" u="none" cap="none" strike="noStrike">
                <a:solidFill>
                  <a:srgbClr val="FF8400"/>
                </a:solidFill>
                <a:highlight>
                  <a:srgbClr val="FFFFFF"/>
                </a:highlight>
                <a:latin typeface="Arial"/>
                <a:ea typeface="Arial"/>
                <a:cs typeface="Arial"/>
                <a:sym typeface="Arial"/>
              </a:rPr>
              <a:t>§ 243</a:t>
            </a:r>
            <a:endParaRPr b="0" i="0" sz="3000" u="none" cap="none" strike="noStrike">
              <a:solidFill>
                <a:srgbClr val="000000"/>
              </a:solidFill>
              <a:latin typeface="Arial"/>
              <a:ea typeface="Arial"/>
              <a:cs typeface="Arial"/>
              <a:sym typeface="Arial"/>
            </a:endParaRPr>
          </a:p>
          <a:p>
            <a:pPr indent="-69850" lvl="0" marL="1066800" marR="381000" rtl="0" algn="l">
              <a:lnSpc>
                <a:spcPct val="150000"/>
              </a:lnSpc>
              <a:spcBef>
                <a:spcPts val="0"/>
              </a:spcBef>
              <a:spcAft>
                <a:spcPts val="0"/>
              </a:spcAft>
              <a:buClr>
                <a:srgbClr val="08A8F8"/>
              </a:buClr>
              <a:buSzPts val="1100"/>
              <a:buFont typeface="Arial"/>
              <a:buNone/>
            </a:pPr>
            <a:r>
              <a:rPr b="1" i="0" lang="cs-CZ" sz="3000" u="none" cap="none" strike="noStrike">
                <a:solidFill>
                  <a:srgbClr val="08A8F8"/>
                </a:solidFill>
                <a:highlight>
                  <a:srgbClr val="FFFFFF"/>
                </a:highlight>
                <a:latin typeface="Arial"/>
                <a:ea typeface="Arial"/>
                <a:cs typeface="Arial"/>
                <a:sym typeface="Arial"/>
              </a:rPr>
              <a:t>Účinky insolvenčního řízení na daňové řízení</a:t>
            </a:r>
            <a:endParaRPr b="0" i="0" sz="3000" u="none" cap="none" strike="noStrike">
              <a:solidFill>
                <a:srgbClr val="000000"/>
              </a:solidFill>
              <a:latin typeface="Arial"/>
              <a:ea typeface="Arial"/>
              <a:cs typeface="Arial"/>
              <a:sym typeface="Arial"/>
            </a:endParaRPr>
          </a:p>
          <a:p>
            <a:pPr indent="-69850" lvl="0" marL="1066800" marR="381000" rtl="0" algn="just">
              <a:lnSpc>
                <a:spcPct val="115000"/>
              </a:lnSpc>
              <a:spcBef>
                <a:spcPts val="0"/>
              </a:spcBef>
              <a:spcAft>
                <a:spcPts val="0"/>
              </a:spcAft>
              <a:buClr>
                <a:schemeClr val="dk1"/>
              </a:buClr>
              <a:buSzPts val="1100"/>
              <a:buFont typeface="Arial"/>
              <a:buNone/>
            </a:pPr>
            <a:r>
              <a:rPr b="1" i="0" lang="cs-CZ" sz="3000" u="none" cap="none" strike="noStrike">
                <a:solidFill>
                  <a:schemeClr val="dk1"/>
                </a:solidFill>
                <a:highlight>
                  <a:srgbClr val="FFFFFF"/>
                </a:highlight>
                <a:latin typeface="Arial"/>
                <a:ea typeface="Arial"/>
                <a:cs typeface="Arial"/>
                <a:sym typeface="Arial"/>
              </a:rPr>
              <a:t>(1)</a:t>
            </a:r>
            <a:r>
              <a:rPr b="0" i="0" lang="cs-CZ" sz="3000" u="none" cap="none" strike="noStrike">
                <a:solidFill>
                  <a:schemeClr val="dk1"/>
                </a:solidFill>
                <a:highlight>
                  <a:srgbClr val="FFFFFF"/>
                </a:highlight>
                <a:latin typeface="Arial"/>
                <a:ea typeface="Arial"/>
                <a:cs typeface="Arial"/>
                <a:sym typeface="Arial"/>
              </a:rPr>
              <a:t> Po zahájení insolvenčního řízení lze daňové řízení zahájit a v celém daňovém řízení pokračovat, s výjimkou daňové exekuce, kterou lze nařídit, avšak nelze ji provést, pokud insolvenční zákon nestanoví jinak.</a:t>
            </a:r>
            <a:endParaRPr b="0" i="0" sz="3000" u="none" cap="none" strike="noStrike">
              <a:solidFill>
                <a:srgbClr val="000000"/>
              </a:solidFill>
              <a:latin typeface="Arial"/>
              <a:ea typeface="Arial"/>
              <a:cs typeface="Arial"/>
              <a:sym typeface="Arial"/>
            </a:endParaRPr>
          </a:p>
          <a:p>
            <a:pPr indent="-69850" lvl="0" marL="1066800" marR="381000" rtl="0" algn="just">
              <a:lnSpc>
                <a:spcPct val="115000"/>
              </a:lnSpc>
              <a:spcBef>
                <a:spcPts val="0"/>
              </a:spcBef>
              <a:spcAft>
                <a:spcPts val="0"/>
              </a:spcAft>
              <a:buClr>
                <a:schemeClr val="dk1"/>
              </a:buClr>
              <a:buSzPts val="1100"/>
              <a:buFont typeface="Arial"/>
              <a:buNone/>
            </a:pPr>
            <a:r>
              <a:rPr b="1" i="0" lang="cs-CZ" sz="3000" u="none" cap="none" strike="noStrike">
                <a:solidFill>
                  <a:schemeClr val="dk1"/>
                </a:solidFill>
                <a:highlight>
                  <a:srgbClr val="FFFFFF"/>
                </a:highlight>
                <a:latin typeface="Arial"/>
                <a:ea typeface="Arial"/>
                <a:cs typeface="Arial"/>
                <a:sym typeface="Arial"/>
              </a:rPr>
              <a:t>(2)</a:t>
            </a:r>
            <a:r>
              <a:rPr b="0" i="0" lang="cs-CZ" sz="3000" u="none" cap="none" strike="noStrike">
                <a:solidFill>
                  <a:schemeClr val="dk1"/>
                </a:solidFill>
                <a:highlight>
                  <a:srgbClr val="FFFFFF"/>
                </a:highlight>
                <a:latin typeface="Arial"/>
                <a:ea typeface="Arial"/>
                <a:cs typeface="Arial"/>
                <a:sym typeface="Arial"/>
              </a:rPr>
              <a:t> Ukončením přezkumného jednání nebo schválením zprávy o přezkumu soudem nabývá nepravomocné rozhodnutí v nalézacím řízení týkajícím se pohledávek, které nejsou pohledávkami za majetkovou podstatou, právní moci.</a:t>
            </a:r>
            <a:endParaRPr b="0" i="0" sz="3000" u="none" cap="none" strike="noStrike">
              <a:solidFill>
                <a:srgbClr val="000000"/>
              </a:solidFill>
              <a:latin typeface="Arial"/>
              <a:ea typeface="Arial"/>
              <a:cs typeface="Arial"/>
              <a:sym typeface="Arial"/>
            </a:endParaRPr>
          </a:p>
          <a:p>
            <a:pPr indent="-69850" lvl="0" marL="1066800" marR="381000" rtl="0" algn="just">
              <a:lnSpc>
                <a:spcPct val="115000"/>
              </a:lnSpc>
              <a:spcBef>
                <a:spcPts val="0"/>
              </a:spcBef>
              <a:spcAft>
                <a:spcPts val="0"/>
              </a:spcAft>
              <a:buClr>
                <a:srgbClr val="000000"/>
              </a:buClr>
              <a:buSzPts val="1100"/>
              <a:buFont typeface="Arial"/>
              <a:buNone/>
            </a:pPr>
            <a:r>
              <a:t/>
            </a:r>
            <a:endParaRPr b="1" i="0" sz="2200" u="none" cap="none" strike="noStrike">
              <a:solidFill>
                <a:srgbClr val="08A8F8"/>
              </a:solidFill>
              <a:highlight>
                <a:srgbClr val="FFFFFF"/>
              </a:highlight>
              <a:latin typeface="Arial"/>
              <a:ea typeface="Arial"/>
              <a:cs typeface="Arial"/>
              <a:sym typeface="Arial"/>
            </a:endParaRPr>
          </a:p>
        </p:txBody>
      </p:sp>
    </p:spTree>
  </p:cSld>
  <p:clrMapOvr>
    <a:masterClrMapping/>
  </p:clrMapOvr>
  <p:transition spd="slow">
    <p:fade thruBlk="1"/>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101"/>
          <p:cNvSpPr/>
          <p:nvPr/>
        </p:nvSpPr>
        <p:spPr>
          <a:xfrm>
            <a:off x="0" y="305100"/>
            <a:ext cx="11747150" cy="6247800"/>
          </a:xfrm>
          <a:prstGeom prst="rect">
            <a:avLst/>
          </a:prstGeom>
          <a:noFill/>
          <a:ln>
            <a:noFill/>
          </a:ln>
        </p:spPr>
        <p:txBody>
          <a:bodyPr anchorCtr="0" anchor="t" bIns="45700" lIns="91425" spcFirstLastPara="1" rIns="91425" wrap="square" tIns="45700">
            <a:noAutofit/>
          </a:bodyPr>
          <a:lstStyle/>
          <a:p>
            <a:pPr indent="-69850" lvl="0" marL="1066800" marR="381000" rtl="0" algn="just">
              <a:lnSpc>
                <a:spcPct val="115000"/>
              </a:lnSpc>
              <a:spcBef>
                <a:spcPts val="0"/>
              </a:spcBef>
              <a:spcAft>
                <a:spcPts val="0"/>
              </a:spcAft>
              <a:buNone/>
            </a:pPr>
            <a:r>
              <a:t/>
            </a:r>
            <a:endParaRPr b="1" i="0" sz="3000" u="none" cap="none" strike="noStrike">
              <a:solidFill>
                <a:schemeClr val="dk1"/>
              </a:solidFill>
              <a:highlight>
                <a:srgbClr val="FFFFFF"/>
              </a:highlight>
              <a:latin typeface="Arial"/>
              <a:ea typeface="Arial"/>
              <a:cs typeface="Arial"/>
              <a:sym typeface="Arial"/>
            </a:endParaRPr>
          </a:p>
          <a:p>
            <a:pPr indent="-69850" lvl="0" marL="1066800" marR="381000" rtl="0" algn="just">
              <a:lnSpc>
                <a:spcPct val="115000"/>
              </a:lnSpc>
              <a:spcBef>
                <a:spcPts val="0"/>
              </a:spcBef>
              <a:spcAft>
                <a:spcPts val="0"/>
              </a:spcAft>
              <a:buNone/>
            </a:pPr>
            <a:r>
              <a:rPr b="1" i="0" lang="cs-CZ" sz="3000" u="none" cap="none" strike="noStrike">
                <a:solidFill>
                  <a:schemeClr val="dk1"/>
                </a:solidFill>
                <a:highlight>
                  <a:srgbClr val="FFFFFF"/>
                </a:highlight>
                <a:latin typeface="Arial"/>
                <a:ea typeface="Arial"/>
                <a:cs typeface="Arial"/>
                <a:sym typeface="Arial"/>
              </a:rPr>
              <a:t>(3)</a:t>
            </a:r>
            <a:r>
              <a:rPr b="0" i="0" lang="cs-CZ" sz="3000" u="none" cap="none" strike="noStrike">
                <a:solidFill>
                  <a:schemeClr val="dk1"/>
                </a:solidFill>
                <a:highlight>
                  <a:srgbClr val="FFFFFF"/>
                </a:highlight>
                <a:latin typeface="Arial"/>
                <a:ea typeface="Arial"/>
                <a:cs typeface="Arial"/>
                <a:sym typeface="Arial"/>
              </a:rPr>
              <a:t> Ode dne účinnosti rozhodnutí o úpadku nevzniká k daňové pohledávce, která není pohledávkou za majetkovou podstatou, úrok z prodlení.</a:t>
            </a:r>
            <a:endParaRPr b="0" i="0" sz="3000" u="none" cap="none" strike="noStrike">
              <a:solidFill>
                <a:srgbClr val="000000"/>
              </a:solidFill>
              <a:highlight>
                <a:srgbClr val="FFFFFF"/>
              </a:highlight>
              <a:latin typeface="Arial"/>
              <a:ea typeface="Arial"/>
              <a:cs typeface="Arial"/>
              <a:sym typeface="Arial"/>
            </a:endParaRPr>
          </a:p>
          <a:p>
            <a:pPr indent="-69850" lvl="0" marL="1066800" marR="381000" rtl="0" algn="just">
              <a:lnSpc>
                <a:spcPct val="115000"/>
              </a:lnSpc>
              <a:spcBef>
                <a:spcPts val="0"/>
              </a:spcBef>
              <a:spcAft>
                <a:spcPts val="0"/>
              </a:spcAft>
              <a:buNone/>
            </a:pPr>
            <a:r>
              <a:rPr b="1" i="0" lang="cs-CZ" sz="3000" u="none" cap="none" strike="noStrike">
                <a:solidFill>
                  <a:schemeClr val="dk1"/>
                </a:solidFill>
                <a:highlight>
                  <a:srgbClr val="FFFFFF"/>
                </a:highlight>
                <a:latin typeface="Arial"/>
                <a:ea typeface="Arial"/>
                <a:cs typeface="Arial"/>
                <a:sym typeface="Arial"/>
              </a:rPr>
              <a:t>(4)</a:t>
            </a:r>
            <a:r>
              <a:rPr b="0" i="0" lang="cs-CZ" sz="3000" u="none" cap="none" strike="noStrike">
                <a:solidFill>
                  <a:schemeClr val="dk1"/>
                </a:solidFill>
                <a:highlight>
                  <a:srgbClr val="FFFFFF"/>
                </a:highlight>
                <a:latin typeface="Arial"/>
                <a:ea typeface="Arial"/>
                <a:cs typeface="Arial"/>
                <a:sym typeface="Arial"/>
              </a:rPr>
              <a:t> Výsledek popření daňové pohledávky v rámci incidenčního sporu zohlední správce daně v evidenci daní.</a:t>
            </a:r>
            <a:endParaRPr b="0" i="0" sz="3000" u="none" cap="none" strike="noStrike">
              <a:solidFill>
                <a:srgbClr val="000000"/>
              </a:solidFill>
              <a:highlight>
                <a:srgbClr val="FFFFFF"/>
              </a:highlight>
              <a:latin typeface="Arial"/>
              <a:ea typeface="Arial"/>
              <a:cs typeface="Arial"/>
              <a:sym typeface="Arial"/>
            </a:endParaRPr>
          </a:p>
          <a:p>
            <a:pPr indent="-69850" lvl="0" marL="1066800" marR="381000" rtl="0" algn="just">
              <a:lnSpc>
                <a:spcPct val="115000"/>
              </a:lnSpc>
              <a:spcBef>
                <a:spcPts val="0"/>
              </a:spcBef>
              <a:spcAft>
                <a:spcPts val="0"/>
              </a:spcAft>
              <a:buClr>
                <a:srgbClr val="000000"/>
              </a:buClr>
              <a:buSzPts val="1100"/>
              <a:buFont typeface="Arial"/>
              <a:buNone/>
            </a:pPr>
            <a:r>
              <a:t/>
            </a:r>
            <a:endParaRPr b="1" i="0" sz="2200" u="none" cap="none" strike="noStrike">
              <a:solidFill>
                <a:srgbClr val="08A8F8"/>
              </a:solidFill>
              <a:highlight>
                <a:srgbClr val="FFFFFF"/>
              </a:highlight>
              <a:latin typeface="Arial"/>
              <a:ea typeface="Arial"/>
              <a:cs typeface="Arial"/>
              <a:sym typeface="Arial"/>
            </a:endParaRPr>
          </a:p>
        </p:txBody>
      </p:sp>
    </p:spTree>
  </p:cSld>
  <p:clrMapOvr>
    <a:masterClrMapping/>
  </p:clrMapOvr>
  <p:transition spd="slow">
    <p:fade thruBlk="1"/>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1" name="Shape 661"/>
        <p:cNvGrpSpPr/>
        <p:nvPr/>
      </p:nvGrpSpPr>
      <p:grpSpPr>
        <a:xfrm>
          <a:off x="0" y="0"/>
          <a:ext cx="0" cy="0"/>
          <a:chOff x="0" y="0"/>
          <a:chExt cx="0" cy="0"/>
        </a:xfrm>
      </p:grpSpPr>
      <p:pic>
        <p:nvPicPr>
          <p:cNvPr descr="http://www.zbynekmlcoch.cz/informace/images/stories/texty/promlceni_dluhu.jpg" id="662" name="Google Shape;662;p102"/>
          <p:cNvPicPr preferRelativeResize="0"/>
          <p:nvPr/>
        </p:nvPicPr>
        <p:blipFill rotWithShape="1">
          <a:blip r:embed="rId3">
            <a:alphaModFix/>
          </a:blip>
          <a:srcRect b="0" l="0" r="0" t="0"/>
          <a:stretch/>
        </p:blipFill>
        <p:spPr>
          <a:xfrm>
            <a:off x="4953001" y="1143000"/>
            <a:ext cx="1939925" cy="1682750"/>
          </a:xfrm>
          <a:prstGeom prst="rect">
            <a:avLst/>
          </a:prstGeom>
          <a:noFill/>
          <a:ln>
            <a:noFill/>
          </a:ln>
        </p:spPr>
      </p:pic>
      <p:sp>
        <p:nvSpPr>
          <p:cNvPr id="663" name="Google Shape;663;p102"/>
          <p:cNvSpPr txBox="1"/>
          <p:nvPr/>
        </p:nvSpPr>
        <p:spPr>
          <a:xfrm>
            <a:off x="1809750" y="5214938"/>
            <a:ext cx="85979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Arial"/>
              <a:buNone/>
            </a:pPr>
            <a:r>
              <a:rPr b="1" i="0" lang="cs-CZ" sz="3600" u="none" cap="none" strike="noStrike">
                <a:solidFill>
                  <a:schemeClr val="dk1"/>
                </a:solidFill>
                <a:latin typeface="Arial"/>
                <a:ea typeface="Arial"/>
                <a:cs typeface="Arial"/>
                <a:sym typeface="Arial"/>
              </a:rPr>
              <a:t>Promlčecí doba § 160 DŘ a insolvence</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sp>
        <p:nvSpPr>
          <p:cNvPr id="668" name="Google Shape;668;p103"/>
          <p:cNvSpPr/>
          <p:nvPr/>
        </p:nvSpPr>
        <p:spPr>
          <a:xfrm>
            <a:off x="1978274" y="875450"/>
            <a:ext cx="9903000" cy="5632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800"/>
              <a:buFont typeface="Arial"/>
              <a:buNone/>
            </a:pPr>
            <a:r>
              <a:rPr b="1" i="0" lang="cs-CZ" sz="3200" u="none" cap="none" strike="noStrike">
                <a:solidFill>
                  <a:srgbClr val="000000"/>
                </a:solidFill>
                <a:latin typeface="Arial"/>
                <a:ea typeface="Arial"/>
                <a:cs typeface="Arial"/>
                <a:sym typeface="Arial"/>
              </a:rPr>
              <a:t>(4)</a:t>
            </a:r>
            <a:r>
              <a:rPr b="0" i="0" lang="cs-CZ" sz="3200" u="none" cap="none" strike="noStrike">
                <a:solidFill>
                  <a:srgbClr val="000000"/>
                </a:solidFill>
                <a:latin typeface="Arial"/>
                <a:ea typeface="Arial"/>
                <a:cs typeface="Arial"/>
                <a:sym typeface="Arial"/>
              </a:rPr>
              <a:t> </a:t>
            </a:r>
            <a:r>
              <a:rPr b="0" i="0" lang="cs-CZ" sz="3200" u="none" cap="none" strike="noStrike">
                <a:solidFill>
                  <a:srgbClr val="FF0000"/>
                </a:solidFill>
                <a:latin typeface="Arial"/>
                <a:ea typeface="Arial"/>
                <a:cs typeface="Arial"/>
                <a:sym typeface="Arial"/>
              </a:rPr>
              <a:t>Lhůta pro placení daně neběží po dobu</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800"/>
              <a:buFont typeface="Arial"/>
              <a:buNone/>
            </a:pPr>
            <a:r>
              <a:rPr b="1" i="0" lang="cs-CZ" sz="3200" u="none" cap="none" strike="noStrike">
                <a:solidFill>
                  <a:srgbClr val="000000"/>
                </a:solidFill>
                <a:latin typeface="Arial"/>
                <a:ea typeface="Arial"/>
                <a:cs typeface="Arial"/>
                <a:sym typeface="Arial"/>
              </a:rPr>
              <a:t>a)</a:t>
            </a:r>
            <a:r>
              <a:rPr b="0" i="0" lang="cs-CZ" sz="3200" u="none" cap="none" strike="noStrike">
                <a:solidFill>
                  <a:srgbClr val="000000"/>
                </a:solidFill>
                <a:latin typeface="Arial"/>
                <a:ea typeface="Arial"/>
                <a:cs typeface="Arial"/>
                <a:sym typeface="Arial"/>
              </a:rPr>
              <a:t> vymáhání daně soudem nebo soudním exekutorem,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cs-CZ" sz="3200" u="none" cap="none" strike="noStrike">
                <a:solidFill>
                  <a:srgbClr val="000000"/>
                </a:solidFill>
                <a:latin typeface="Arial"/>
                <a:ea typeface="Arial"/>
                <a:cs typeface="Arial"/>
                <a:sym typeface="Arial"/>
              </a:rPr>
              <a:t>b)</a:t>
            </a:r>
            <a:r>
              <a:rPr b="0" i="0" lang="cs-CZ" sz="3200" u="none" cap="none" strike="noStrike">
                <a:solidFill>
                  <a:srgbClr val="000000"/>
                </a:solidFill>
                <a:latin typeface="Arial"/>
                <a:ea typeface="Arial"/>
                <a:cs typeface="Arial"/>
                <a:sym typeface="Arial"/>
              </a:rPr>
              <a:t> </a:t>
            </a:r>
            <a:r>
              <a:rPr b="0" i="0" lang="cs-CZ" sz="3200" u="none" cap="none" strike="noStrike">
                <a:solidFill>
                  <a:srgbClr val="FF0000"/>
                </a:solidFill>
                <a:latin typeface="Arial"/>
                <a:ea typeface="Arial"/>
                <a:cs typeface="Arial"/>
                <a:sym typeface="Arial"/>
              </a:rPr>
              <a:t>přihlášení daňové pohledávky do insolvenčního řízení </a:t>
            </a:r>
            <a:r>
              <a:rPr b="0" i="0" lang="cs-CZ" sz="3200" u="none" cap="none" strike="noStrike">
                <a:solidFill>
                  <a:srgbClr val="000000"/>
                </a:solidFill>
                <a:latin typeface="Arial"/>
                <a:ea typeface="Arial"/>
                <a:cs typeface="Arial"/>
                <a:sym typeface="Arial"/>
              </a:rPr>
              <a:t>nebo do veřejné dražby,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800"/>
              <a:buFont typeface="Arial"/>
              <a:buNone/>
            </a:pPr>
            <a:r>
              <a:rPr b="1" i="0" lang="cs-CZ" sz="3200" u="none" cap="none" strike="noStrike">
                <a:solidFill>
                  <a:srgbClr val="000000"/>
                </a:solidFill>
                <a:latin typeface="Arial"/>
                <a:ea typeface="Arial"/>
                <a:cs typeface="Arial"/>
                <a:sym typeface="Arial"/>
              </a:rPr>
              <a:t>c)</a:t>
            </a:r>
            <a:r>
              <a:rPr b="0" i="0" lang="cs-CZ" sz="3200" u="none" cap="none" strike="noStrike">
                <a:solidFill>
                  <a:srgbClr val="000000"/>
                </a:solidFill>
                <a:latin typeface="Arial"/>
                <a:ea typeface="Arial"/>
                <a:cs typeface="Arial"/>
                <a:sym typeface="Arial"/>
              </a:rPr>
              <a:t> odkladu daňové exekuce odložené na návrh,</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800"/>
              <a:buFont typeface="Arial"/>
              <a:buNone/>
            </a:pPr>
            <a:r>
              <a:rPr b="1" i="0" lang="cs-CZ" sz="3200" u="none" cap="none" strike="noStrike">
                <a:solidFill>
                  <a:srgbClr val="000000"/>
                </a:solidFill>
                <a:latin typeface="Arial"/>
                <a:ea typeface="Arial"/>
                <a:cs typeface="Arial"/>
                <a:sym typeface="Arial"/>
              </a:rPr>
              <a:t>d)</a:t>
            </a:r>
            <a:r>
              <a:rPr b="0" i="0" lang="cs-CZ" sz="3200" u="none" cap="none" strike="noStrike">
                <a:solidFill>
                  <a:srgbClr val="000000"/>
                </a:solidFill>
                <a:latin typeface="Arial"/>
                <a:ea typeface="Arial"/>
                <a:cs typeface="Arial"/>
                <a:sym typeface="Arial"/>
              </a:rPr>
              <a:t> daňové exekuce srážkami ze mzdy, nebo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800"/>
              <a:buFont typeface="Arial"/>
              <a:buNone/>
            </a:pPr>
            <a:r>
              <a:rPr b="1" i="0" lang="cs-CZ" sz="3200" u="none" cap="none" strike="noStrike">
                <a:solidFill>
                  <a:srgbClr val="000000"/>
                </a:solidFill>
                <a:latin typeface="Arial"/>
                <a:ea typeface="Arial"/>
                <a:cs typeface="Arial"/>
                <a:sym typeface="Arial"/>
              </a:rPr>
              <a:t>e)</a:t>
            </a:r>
            <a:r>
              <a:rPr b="0" i="0" lang="cs-CZ" sz="3200" u="none" cap="none" strike="noStrike">
                <a:solidFill>
                  <a:srgbClr val="000000"/>
                </a:solidFill>
                <a:latin typeface="Arial"/>
                <a:ea typeface="Arial"/>
                <a:cs typeface="Arial"/>
                <a:sym typeface="Arial"/>
              </a:rPr>
              <a:t> dožádání mezinárodní pomoci při vymáhání nedoplatku.</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2" name="Shape 672"/>
        <p:cNvGrpSpPr/>
        <p:nvPr/>
      </p:nvGrpSpPr>
      <p:grpSpPr>
        <a:xfrm>
          <a:off x="0" y="0"/>
          <a:ext cx="0" cy="0"/>
          <a:chOff x="0" y="0"/>
          <a:chExt cx="0" cy="0"/>
        </a:xfrm>
      </p:grpSpPr>
      <p:pic>
        <p:nvPicPr>
          <p:cNvPr descr="http://t2.gstatic.com/images?q=tbn:ANd9GcT6saylc9x6FQJuCyXNE1ZcvHsdhi8jr2dmFr_U5dozbe-y8Cf_" id="673" name="Google Shape;673;p104"/>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
        <p:nvSpPr>
          <p:cNvPr id="674" name="Google Shape;674;p104"/>
          <p:cNvSpPr txBox="1"/>
          <p:nvPr/>
        </p:nvSpPr>
        <p:spPr>
          <a:xfrm>
            <a:off x="1738313" y="285751"/>
            <a:ext cx="3979862" cy="6461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900"/>
              <a:buFont typeface="Arial"/>
              <a:buNone/>
            </a:pPr>
            <a:r>
              <a:rPr b="1" i="0" lang="cs-CZ" sz="3600" u="none" cap="none" strike="noStrike">
                <a:solidFill>
                  <a:srgbClr val="FF0000"/>
                </a:solidFill>
                <a:latin typeface="Arial"/>
                <a:ea typeface="Arial"/>
                <a:cs typeface="Arial"/>
                <a:sym typeface="Arial"/>
              </a:rPr>
              <a:t>Zadržovací právo</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Google Shape;679;p105"/>
          <p:cNvSpPr/>
          <p:nvPr/>
        </p:nvSpPr>
        <p:spPr>
          <a:xfrm>
            <a:off x="689811" y="555400"/>
            <a:ext cx="11388014" cy="600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8A8F8"/>
              </a:buClr>
              <a:buSzPts val="550"/>
              <a:buFont typeface="Arial"/>
              <a:buNone/>
            </a:pPr>
            <a:r>
              <a:rPr b="1" i="0" lang="cs-CZ" sz="3000" u="none" cap="none" strike="noStrike">
                <a:solidFill>
                  <a:srgbClr val="08A8F8"/>
                </a:solidFill>
                <a:latin typeface="Arial"/>
                <a:ea typeface="Arial"/>
                <a:cs typeface="Arial"/>
                <a:sym typeface="Arial"/>
              </a:rPr>
              <a:t>Zadržovací právo</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FF8400"/>
              </a:buClr>
              <a:buSzPts val="550"/>
              <a:buFont typeface="Arial"/>
              <a:buNone/>
            </a:pPr>
            <a:r>
              <a:rPr b="1" i="0" lang="cs-CZ" sz="3000" u="none" cap="none" strike="noStrike">
                <a:solidFill>
                  <a:srgbClr val="FF8400"/>
                </a:solidFill>
                <a:latin typeface="Arial"/>
                <a:ea typeface="Arial"/>
                <a:cs typeface="Arial"/>
                <a:sym typeface="Arial"/>
              </a:rPr>
              <a:t>§ 1395 OZ</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50"/>
              <a:buFont typeface="Arial"/>
              <a:buNone/>
            </a:pPr>
            <a:r>
              <a:rPr b="1" i="0" lang="cs-CZ" sz="3000" u="none" cap="none" strike="noStrike">
                <a:solidFill>
                  <a:srgbClr val="000000"/>
                </a:solidFill>
                <a:latin typeface="Arial"/>
                <a:ea typeface="Arial"/>
                <a:cs typeface="Arial"/>
                <a:sym typeface="Arial"/>
              </a:rPr>
              <a:t>(1)</a:t>
            </a:r>
            <a:r>
              <a:rPr b="0" i="0" lang="cs-CZ" sz="3000" u="none" cap="none" strike="noStrike">
                <a:solidFill>
                  <a:srgbClr val="000000"/>
                </a:solidFill>
                <a:latin typeface="Arial"/>
                <a:ea typeface="Arial"/>
                <a:cs typeface="Arial"/>
                <a:sym typeface="Arial"/>
              </a:rPr>
              <a:t> Kdo má povinnost vydat cizí movitou věc, kterou má u sebe, může ji ze své vůle zadržet k zajištění splatného dluhu osoby, jíž by jinak měl věc vydat.</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50"/>
              <a:buFont typeface="Arial"/>
              <a:buNone/>
            </a:pPr>
            <a:r>
              <a:rPr b="1" i="0" lang="cs-CZ" sz="3000" u="none" cap="none" strike="noStrike">
                <a:solidFill>
                  <a:srgbClr val="000000"/>
                </a:solidFill>
                <a:latin typeface="Arial"/>
                <a:ea typeface="Arial"/>
                <a:cs typeface="Arial"/>
                <a:sym typeface="Arial"/>
              </a:rPr>
              <a:t>(2)</a:t>
            </a:r>
            <a:r>
              <a:rPr b="0" i="0" lang="cs-CZ" sz="3000" u="none" cap="none" strike="noStrike">
                <a:solidFill>
                  <a:srgbClr val="000000"/>
                </a:solidFill>
                <a:latin typeface="Arial"/>
                <a:ea typeface="Arial"/>
                <a:cs typeface="Arial"/>
                <a:sym typeface="Arial"/>
              </a:rPr>
              <a:t> Zajistit zadržovacím právem lze i nesplatný dluh,</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50"/>
              <a:buFont typeface="Arial"/>
              <a:buNone/>
            </a:pPr>
            <a:r>
              <a:rPr b="1" i="0" lang="cs-CZ" sz="3000" u="none" cap="none" strike="noStrike">
                <a:solidFill>
                  <a:srgbClr val="000000"/>
                </a:solidFill>
                <a:latin typeface="Arial"/>
                <a:ea typeface="Arial"/>
                <a:cs typeface="Arial"/>
                <a:sym typeface="Arial"/>
              </a:rPr>
              <a:t>a)</a:t>
            </a:r>
            <a:r>
              <a:rPr b="0" i="0" lang="cs-CZ" sz="3000" u="none" cap="none" strike="noStrike">
                <a:solidFill>
                  <a:srgbClr val="000000"/>
                </a:solidFill>
                <a:latin typeface="Arial"/>
                <a:ea typeface="Arial"/>
                <a:cs typeface="Arial"/>
                <a:sym typeface="Arial"/>
              </a:rPr>
              <a:t> nezajistí-li dlužník dluh jinak, ač jej podle smlouvy nebo podle zákona zajistit měl,</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50"/>
              <a:buFont typeface="Arial"/>
              <a:buNone/>
            </a:pPr>
            <a:r>
              <a:rPr b="1" i="0" lang="cs-CZ" sz="3000" u="none" cap="none" strike="noStrike">
                <a:solidFill>
                  <a:srgbClr val="000000"/>
                </a:solidFill>
                <a:latin typeface="Arial"/>
                <a:ea typeface="Arial"/>
                <a:cs typeface="Arial"/>
                <a:sym typeface="Arial"/>
              </a:rPr>
              <a:t>b)</a:t>
            </a:r>
            <a:r>
              <a:rPr b="0" i="0" lang="cs-CZ" sz="3000" u="none" cap="none" strike="noStrike">
                <a:solidFill>
                  <a:srgbClr val="000000"/>
                </a:solidFill>
                <a:latin typeface="Arial"/>
                <a:ea typeface="Arial"/>
                <a:cs typeface="Arial"/>
                <a:sym typeface="Arial"/>
              </a:rPr>
              <a:t> prohlásí-li dlužník, že dluh nesplní, nebo</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550"/>
              <a:buFont typeface="Arial"/>
              <a:buNone/>
            </a:pPr>
            <a:r>
              <a:rPr b="1" i="0" lang="cs-CZ" sz="3000" u="none" cap="none" strike="noStrike">
                <a:solidFill>
                  <a:srgbClr val="000000"/>
                </a:solidFill>
                <a:latin typeface="Arial"/>
                <a:ea typeface="Arial"/>
                <a:cs typeface="Arial"/>
                <a:sym typeface="Arial"/>
              </a:rPr>
              <a:t>c)</a:t>
            </a:r>
            <a:r>
              <a:rPr b="0" i="0" lang="cs-CZ" sz="3000" u="none" cap="none" strike="noStrike">
                <a:solidFill>
                  <a:srgbClr val="000000"/>
                </a:solidFill>
                <a:latin typeface="Arial"/>
                <a:ea typeface="Arial"/>
                <a:cs typeface="Arial"/>
                <a:sym typeface="Arial"/>
              </a:rPr>
              <a:t> stane-li se jinak zřejmým, že dlužník dluh nesplní následkem okolnosti, která u něho nastala a která věřiteli nebyla ani nemohla být známa při vzniku dluhu.</a:t>
            </a:r>
            <a:endParaRPr b="0" i="0" sz="30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106"/>
          <p:cNvSpPr/>
          <p:nvPr/>
        </p:nvSpPr>
        <p:spPr>
          <a:xfrm>
            <a:off x="689811" y="555400"/>
            <a:ext cx="11388014" cy="6001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i="0" lang="cs-CZ" sz="3000" u="none" cap="none" strike="noStrike">
                <a:solidFill>
                  <a:srgbClr val="FF8400"/>
                </a:solidFill>
                <a:latin typeface="Arial"/>
                <a:ea typeface="Arial"/>
                <a:cs typeface="Arial"/>
                <a:sym typeface="Arial"/>
              </a:rPr>
              <a:t>§ 1396 OZ</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(1)</a:t>
            </a:r>
            <a:r>
              <a:rPr b="0" i="0" lang="cs-CZ" sz="3000" u="none" cap="none" strike="noStrike">
                <a:solidFill>
                  <a:srgbClr val="000000"/>
                </a:solidFill>
                <a:latin typeface="Arial"/>
                <a:ea typeface="Arial"/>
                <a:cs typeface="Arial"/>
                <a:sym typeface="Arial"/>
              </a:rPr>
              <a:t> Zadržet cizí věc nesmí ten, kdo ji má u sebe neprávem, zejména zmocnil-li se jí násilně nebo lstí.</a:t>
            </a:r>
            <a:endParaRPr/>
          </a:p>
          <a:p>
            <a:pPr indent="0" lvl="0" marL="0" marR="0" rtl="0" algn="just">
              <a:lnSpc>
                <a:spcPct val="100000"/>
              </a:lnSpc>
              <a:spcBef>
                <a:spcPts val="0"/>
              </a:spcBef>
              <a:spcAft>
                <a:spcPts val="0"/>
              </a:spcAft>
              <a:buNone/>
            </a:pPr>
            <a:r>
              <a:rPr b="1" i="0" lang="cs-CZ" sz="3000" u="none" cap="none" strike="noStrike">
                <a:solidFill>
                  <a:srgbClr val="000000"/>
                </a:solidFill>
                <a:latin typeface="Arial"/>
                <a:ea typeface="Arial"/>
                <a:cs typeface="Arial"/>
                <a:sym typeface="Arial"/>
              </a:rPr>
              <a:t>(2)</a:t>
            </a:r>
            <a:r>
              <a:rPr b="0" i="0" lang="cs-CZ" sz="3000" u="none" cap="none" strike="noStrike">
                <a:solidFill>
                  <a:srgbClr val="000000"/>
                </a:solidFill>
                <a:latin typeface="Arial"/>
                <a:ea typeface="Arial"/>
                <a:cs typeface="Arial"/>
                <a:sym typeface="Arial"/>
              </a:rPr>
              <a:t> Zadržet cizí věc nesmí ani ten, komu bylo uloženo, aby s ní naložil způsobem neslučitelným s výkonem zadržovacího práva; to neplatí, </a:t>
            </a:r>
            <a:r>
              <a:rPr b="0" i="0" lang="cs-CZ" sz="3000" u="none" cap="none" strike="noStrike">
                <a:solidFill>
                  <a:srgbClr val="FF0000"/>
                </a:solidFill>
                <a:latin typeface="Arial"/>
                <a:ea typeface="Arial"/>
                <a:cs typeface="Arial"/>
                <a:sym typeface="Arial"/>
              </a:rPr>
              <a:t>měl-li věc u sebe v době zahájení insolvenčního řízení, ve kterém se řeší úpadek nebo hrozící úpadek dlužníka.</a:t>
            </a:r>
            <a:endParaRPr b="0" i="0" sz="30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graphicFrame>
        <p:nvGraphicFramePr>
          <p:cNvPr id="216" name="Google Shape;216;p26"/>
          <p:cNvGraphicFramePr/>
          <p:nvPr/>
        </p:nvGraphicFramePr>
        <p:xfrm>
          <a:off x="2932150" y="65825"/>
          <a:ext cx="3000000" cy="3000000"/>
        </p:xfrm>
        <a:graphic>
          <a:graphicData uri="http://schemas.openxmlformats.org/drawingml/2006/table">
            <a:tbl>
              <a:tblPr>
                <a:noFill/>
                <a:tableStyleId>{2C5D2B53-523B-4FC3-9170-4FE2164B2116}</a:tableStyleId>
              </a:tblPr>
              <a:tblGrid>
                <a:gridCol w="9217100"/>
              </a:tblGrid>
              <a:tr h="1563100">
                <a:tc>
                  <a:txBody>
                    <a:bodyPr/>
                    <a:lstStyle/>
                    <a:p>
                      <a:pPr indent="0" lvl="0" marL="0" marR="0" rtl="0" algn="l">
                        <a:lnSpc>
                          <a:spcPct val="115000"/>
                        </a:lnSpc>
                        <a:spcBef>
                          <a:spcPts val="0"/>
                        </a:spcBef>
                        <a:spcAft>
                          <a:spcPts val="0"/>
                        </a:spcAft>
                        <a:buClr>
                          <a:srgbClr val="000000"/>
                        </a:buClr>
                        <a:buSzPts val="2400"/>
                        <a:buFont typeface="Arial"/>
                        <a:buNone/>
                      </a:pPr>
                      <a:r>
                        <a:rPr lang="cs-CZ" sz="2400" u="none" cap="none" strike="noStrike"/>
                        <a:t>Sociální dopady: </a:t>
                      </a:r>
                      <a:endParaRPr sz="2400" u="none" cap="none" strike="noStrike"/>
                    </a:p>
                  </a:txBody>
                  <a:tcPr marT="91425" marB="91425"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DE8"/>
                    </a:solidFill>
                  </a:tcPr>
                </a:tc>
              </a:tr>
              <a:tr h="5229075">
                <a:tc>
                  <a:txBody>
                    <a:bodyPr/>
                    <a:lstStyle/>
                    <a:p>
                      <a:pPr indent="0" lvl="0" marL="0" marR="0" rtl="0" algn="l">
                        <a:lnSpc>
                          <a:spcPct val="100000"/>
                        </a:lnSpc>
                        <a:spcBef>
                          <a:spcPts val="0"/>
                        </a:spcBef>
                        <a:spcAft>
                          <a:spcPts val="0"/>
                        </a:spcAft>
                        <a:buClr>
                          <a:srgbClr val="000000"/>
                        </a:buClr>
                        <a:buSzPts val="2400"/>
                        <a:buFont typeface="Arial"/>
                        <a:buNone/>
                      </a:pPr>
                      <a:r>
                        <a:rPr lang="cs-CZ" sz="2400" u="none" cap="none" strike="noStrike"/>
                        <a:t>Přístup k řešení tíživé ekonomické situace pro širší okruh „předlužených“ osob a jejich návrat do aktivního ekonomického života.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lang="cs-CZ" sz="2400" u="none" cap="none" strike="noStrike"/>
                        <a:t>Motivace nezaměstnaných „předlužených“ osob k aktivnímu hledání zaměstnání a ke snaze živit se vlastní prací.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lang="cs-CZ" sz="2400" u="none" cap="none" strike="noStrike"/>
                        <a:t>Snížení nezaměstnanosti ve skupině osob tzv. „dobrovolně nezaměstnaných“.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lang="cs-CZ" sz="2400" u="none" cap="none" strike="noStrike"/>
                        <a:t>Posílení důvěry v insolvenční řízení v České republice.</a:t>
                      </a:r>
                      <a:endParaRPr sz="2400" u="none" cap="none" strike="noStrike"/>
                    </a:p>
                  </a:txBody>
                  <a:tcPr marT="91425" marB="91425"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8" name="Shape 688"/>
        <p:cNvGrpSpPr/>
        <p:nvPr/>
      </p:nvGrpSpPr>
      <p:grpSpPr>
        <a:xfrm>
          <a:off x="0" y="0"/>
          <a:ext cx="0" cy="0"/>
          <a:chOff x="0" y="0"/>
          <a:chExt cx="0" cy="0"/>
        </a:xfrm>
      </p:grpSpPr>
      <p:sp>
        <p:nvSpPr>
          <p:cNvPr id="689" name="Google Shape;689;p107"/>
          <p:cNvSpPr/>
          <p:nvPr/>
        </p:nvSpPr>
        <p:spPr>
          <a:xfrm>
            <a:off x="1959426" y="630625"/>
            <a:ext cx="9942000" cy="5509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8400"/>
              </a:buClr>
              <a:buSzPts val="750"/>
              <a:buFont typeface="Arial"/>
              <a:buNone/>
            </a:pPr>
            <a:r>
              <a:rPr b="1" i="0" lang="cs-CZ" sz="3000" u="none" cap="none" strike="noStrike">
                <a:solidFill>
                  <a:srgbClr val="FF8400"/>
                </a:solidFill>
                <a:latin typeface="Arial"/>
                <a:ea typeface="Arial"/>
                <a:cs typeface="Arial"/>
                <a:sym typeface="Arial"/>
              </a:rPr>
              <a:t>§ 1397 OZ</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750"/>
              <a:buFont typeface="Arial"/>
              <a:buNone/>
            </a:pPr>
            <a:r>
              <a:rPr b="1" i="0" lang="cs-CZ" sz="3000" u="none" cap="none" strike="noStrike">
                <a:solidFill>
                  <a:srgbClr val="000000"/>
                </a:solidFill>
                <a:latin typeface="Arial"/>
                <a:ea typeface="Arial"/>
                <a:cs typeface="Arial"/>
                <a:sym typeface="Arial"/>
              </a:rPr>
              <a:t>(1)</a:t>
            </a:r>
            <a:r>
              <a:rPr b="0" i="0" lang="cs-CZ" sz="3000" u="none" cap="none" strike="noStrike">
                <a:solidFill>
                  <a:srgbClr val="000000"/>
                </a:solidFill>
                <a:latin typeface="Arial"/>
                <a:ea typeface="Arial"/>
                <a:cs typeface="Arial"/>
                <a:sym typeface="Arial"/>
              </a:rPr>
              <a:t> Kdo zadržel cizí věc, vyrozumí dlužníka o jejím zadržení a jeho důvodu. Má-li věřitel věc u sebe na základě smlouvy uzavřené v písemné formě, vyžaduje i vyrozumění písemnou formu.</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750"/>
              <a:buFont typeface="Arial"/>
              <a:buNone/>
            </a:pPr>
            <a:r>
              <a:rPr b="1" i="0" lang="cs-CZ" sz="3000" u="none" cap="none" strike="noStrike">
                <a:solidFill>
                  <a:srgbClr val="000000"/>
                </a:solidFill>
                <a:latin typeface="Arial"/>
                <a:ea typeface="Arial"/>
                <a:cs typeface="Arial"/>
                <a:sym typeface="Arial"/>
              </a:rPr>
              <a:t>(2)</a:t>
            </a:r>
            <a:r>
              <a:rPr b="0" i="0" lang="cs-CZ" sz="3000" u="none" cap="none" strike="noStrike">
                <a:solidFill>
                  <a:srgbClr val="000000"/>
                </a:solidFill>
                <a:latin typeface="Arial"/>
                <a:ea typeface="Arial"/>
                <a:cs typeface="Arial"/>
                <a:sym typeface="Arial"/>
              </a:rPr>
              <a:t> Věřitel je povinen pečovat o zadrženou věc jako řádný hospodář a má proti dlužníku právo na náhradu nákladů jako řádný držitel. Užívat zadrženou věc může věřitel jen se souhlasem dlužníka a způsobem pro dlužníka neškodným. Není-li jiného ujednání, započte se prospěch z věci na náhradu nákladů podle odstavce 1.</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3" name="Shape 693"/>
        <p:cNvGrpSpPr/>
        <p:nvPr/>
      </p:nvGrpSpPr>
      <p:grpSpPr>
        <a:xfrm>
          <a:off x="0" y="0"/>
          <a:ext cx="0" cy="0"/>
          <a:chOff x="0" y="0"/>
          <a:chExt cx="0" cy="0"/>
        </a:xfrm>
      </p:grpSpPr>
      <p:sp>
        <p:nvSpPr>
          <p:cNvPr id="694" name="Google Shape;694;p108"/>
          <p:cNvSpPr/>
          <p:nvPr/>
        </p:nvSpPr>
        <p:spPr>
          <a:xfrm>
            <a:off x="2590575" y="976125"/>
            <a:ext cx="9165000" cy="3047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8400"/>
              </a:buClr>
              <a:buSzPts val="900"/>
              <a:buFont typeface="Arial"/>
              <a:buNone/>
            </a:pPr>
            <a:r>
              <a:rPr b="1" i="0" lang="cs-CZ" sz="3600" u="none" cap="none" strike="noStrike">
                <a:solidFill>
                  <a:srgbClr val="FF8400"/>
                </a:solidFill>
                <a:latin typeface="Arial"/>
                <a:ea typeface="Arial"/>
                <a:cs typeface="Arial"/>
                <a:sym typeface="Arial"/>
              </a:rPr>
              <a:t>§ 1398 OZ</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FF0000"/>
              </a:buClr>
              <a:buSzPts val="900"/>
              <a:buFont typeface="Arial"/>
              <a:buNone/>
            </a:pPr>
            <a:r>
              <a:rPr b="0" i="0" lang="cs-CZ" sz="3600" u="none" cap="none" strike="noStrike">
                <a:solidFill>
                  <a:srgbClr val="FF0000"/>
                </a:solidFill>
                <a:latin typeface="Arial"/>
                <a:ea typeface="Arial"/>
                <a:cs typeface="Arial"/>
                <a:sym typeface="Arial"/>
              </a:rPr>
              <a:t>Věřiteli, který zajistil svou pohledávku zadržovacím právem, </a:t>
            </a:r>
            <a:r>
              <a:rPr b="1" i="0" lang="cs-CZ" sz="3600" u="none" cap="none" strike="noStrike">
                <a:solidFill>
                  <a:srgbClr val="FF0000"/>
                </a:solidFill>
                <a:latin typeface="Arial"/>
                <a:ea typeface="Arial"/>
                <a:cs typeface="Arial"/>
                <a:sym typeface="Arial"/>
              </a:rPr>
              <a:t>náleží z výtěžku zpeněžení zadržené věci přednostní uspokojení před jiným věřitelem, a to i věřitelem zástavním.</a:t>
            </a:r>
            <a:r>
              <a:rPr b="0" i="0" lang="cs-CZ" sz="3600" u="none" cap="none" strike="noStrike">
                <a:solidFill>
                  <a:srgbClr val="FF0000"/>
                </a:solidFill>
                <a:latin typeface="Arial"/>
                <a:ea typeface="Arial"/>
                <a:cs typeface="Arial"/>
                <a:sym typeface="Arial"/>
              </a:rPr>
              <a:t> </a:t>
            </a:r>
            <a:r>
              <a:rPr b="0" i="0" lang="cs-CZ" sz="3600" u="none" cap="none" strike="noStrike">
                <a:solidFill>
                  <a:srgbClr val="000000"/>
                </a:solidFill>
                <a:latin typeface="Arial"/>
                <a:ea typeface="Arial"/>
                <a:cs typeface="Arial"/>
                <a:sym typeface="Arial"/>
              </a:rPr>
              <a:t>Pro zpeněžení zadržené věci věřitelem platí obdobně § 1359.</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8" name="Shape 698"/>
        <p:cNvGrpSpPr/>
        <p:nvPr/>
      </p:nvGrpSpPr>
      <p:grpSpPr>
        <a:xfrm>
          <a:off x="0" y="0"/>
          <a:ext cx="0" cy="0"/>
          <a:chOff x="0" y="0"/>
          <a:chExt cx="0" cy="0"/>
        </a:xfrm>
      </p:grpSpPr>
      <p:pic>
        <p:nvPicPr>
          <p:cNvPr descr="http://blog.aktualne.centrum.cz/media/212/20100414-time%20for%20insolvency%20resolution%20sm.jpg" id="699" name="Google Shape;699;p109"/>
          <p:cNvPicPr preferRelativeResize="0"/>
          <p:nvPr/>
        </p:nvPicPr>
        <p:blipFill rotWithShape="1">
          <a:blip r:embed="rId3">
            <a:alphaModFix/>
          </a:blip>
          <a:srcRect b="0" l="0" r="0" t="0"/>
          <a:stretch/>
        </p:blipFill>
        <p:spPr>
          <a:xfrm>
            <a:off x="2624626" y="635876"/>
            <a:ext cx="7929600" cy="5000700"/>
          </a:xfrm>
          <a:prstGeom prst="rect">
            <a:avLst/>
          </a:prstGeom>
          <a:noFill/>
          <a:ln>
            <a:noFill/>
          </a:ln>
        </p:spPr>
      </p:pic>
      <p:sp>
        <p:nvSpPr>
          <p:cNvPr id="700" name="Google Shape;700;p109"/>
          <p:cNvSpPr txBox="1"/>
          <p:nvPr/>
        </p:nvSpPr>
        <p:spPr>
          <a:xfrm>
            <a:off x="3700864" y="5733850"/>
            <a:ext cx="5032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450"/>
              <a:buFont typeface="Arial"/>
              <a:buNone/>
            </a:pPr>
            <a:r>
              <a:rPr b="1" i="0" lang="cs-CZ" sz="1800" u="none" cap="none" strike="noStrike">
                <a:solidFill>
                  <a:srgbClr val="FF0000"/>
                </a:solidFill>
                <a:latin typeface="Arial"/>
                <a:ea typeface="Arial"/>
                <a:cs typeface="Arial"/>
                <a:sym typeface="Arial"/>
              </a:rPr>
              <a:t>Doba trvání insolvenčního řízení (počet let)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pic>
        <p:nvPicPr>
          <p:cNvPr descr="http://blog.aktualne.centrum.cz/media/212/20100414-recovery%20rate%20sm.jpg" id="705" name="Google Shape;705;p110"/>
          <p:cNvPicPr preferRelativeResize="0"/>
          <p:nvPr/>
        </p:nvPicPr>
        <p:blipFill rotWithShape="1">
          <a:blip r:embed="rId3">
            <a:alphaModFix/>
          </a:blip>
          <a:srcRect b="0" l="0" r="0" t="0"/>
          <a:stretch/>
        </p:blipFill>
        <p:spPr>
          <a:xfrm>
            <a:off x="2815388" y="338339"/>
            <a:ext cx="8215200" cy="5286300"/>
          </a:xfrm>
          <a:prstGeom prst="rect">
            <a:avLst/>
          </a:prstGeom>
          <a:noFill/>
          <a:ln>
            <a:noFill/>
          </a:ln>
        </p:spPr>
      </p:pic>
      <p:sp>
        <p:nvSpPr>
          <p:cNvPr id="706" name="Google Shape;706;p110"/>
          <p:cNvSpPr txBox="1"/>
          <p:nvPr/>
        </p:nvSpPr>
        <p:spPr>
          <a:xfrm>
            <a:off x="3451527" y="5848475"/>
            <a:ext cx="6942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450"/>
              <a:buFont typeface="Arial"/>
              <a:buNone/>
            </a:pPr>
            <a:r>
              <a:rPr b="1" i="0" lang="cs-CZ" sz="1800" u="none" cap="none" strike="noStrike">
                <a:solidFill>
                  <a:srgbClr val="FF0000"/>
                </a:solidFill>
                <a:latin typeface="Arial"/>
                <a:ea typeface="Arial"/>
                <a:cs typeface="Arial"/>
                <a:sym typeface="Arial"/>
              </a:rPr>
              <a:t>Návratnost pohledávek v insolvenčním řízení (centy za dolar)</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pic>
        <p:nvPicPr>
          <p:cNvPr descr="http://www.vymahatelske-firmy.cz/wp-content/themes/directorypress/thumbs/vymmediapol.jpg" id="711" name="Google Shape;711;p111"/>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
        <p:nvSpPr>
          <p:cNvPr id="712" name="Google Shape;712;p111"/>
          <p:cNvSpPr txBox="1"/>
          <p:nvPr/>
        </p:nvSpPr>
        <p:spPr>
          <a:xfrm>
            <a:off x="7667625" y="142875"/>
            <a:ext cx="2825750" cy="3698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Arial"/>
              <a:buNone/>
            </a:pPr>
            <a:r>
              <a:rPr b="1" i="0" lang="cs-CZ" sz="1800" u="none" cap="none" strike="noStrike">
                <a:solidFill>
                  <a:schemeClr val="lt1"/>
                </a:solidFill>
                <a:latin typeface="Arial"/>
                <a:ea typeface="Arial"/>
                <a:cs typeface="Arial"/>
                <a:sym typeface="Arial"/>
              </a:rPr>
              <a:t>Bez systému to nepůjde</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112"/>
          <p:cNvSpPr txBox="1"/>
          <p:nvPr/>
        </p:nvSpPr>
        <p:spPr>
          <a:xfrm>
            <a:off x="2495006" y="3254961"/>
            <a:ext cx="7129463" cy="255454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Arial"/>
              <a:buNone/>
            </a:pPr>
            <a:r>
              <a:t/>
            </a:r>
            <a:endParaRPr b="1" i="0" sz="32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FF0000"/>
              </a:buClr>
              <a:buSzPts val="800"/>
              <a:buFont typeface="Arial"/>
              <a:buNone/>
            </a:pPr>
            <a:r>
              <a:rPr b="1" i="0" lang="cs-CZ" sz="3200" u="none" cap="none" strike="noStrike">
                <a:solidFill>
                  <a:srgbClr val="FF0000"/>
                </a:solidFill>
                <a:latin typeface="Arial"/>
                <a:ea typeface="Arial"/>
                <a:cs typeface="Arial"/>
                <a:sym typeface="Arial"/>
              </a:rPr>
              <a:t>Děkuji za pozornost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800"/>
              <a:buFont typeface="Arial"/>
              <a:buNone/>
            </a:pPr>
            <a:r>
              <a:t/>
            </a:r>
            <a:endParaRPr b="0" i="0" sz="3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800"/>
              <a:buFont typeface="Arial"/>
              <a:buNone/>
            </a:pPr>
            <a:r>
              <a:rPr b="0" i="0" lang="cs-CZ" sz="3200" u="none" cap="none" strike="noStrike">
                <a:solidFill>
                  <a:schemeClr val="dk1"/>
                </a:solidFill>
                <a:latin typeface="Arial"/>
                <a:ea typeface="Arial"/>
                <a:cs typeface="Arial"/>
                <a:sym typeface="Arial"/>
              </a:rPr>
              <a:t>Vlastimil Veselý</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800"/>
              <a:buFont typeface="Arial"/>
              <a:buNone/>
            </a:pPr>
            <a:r>
              <a:rPr b="0" i="0" lang="cs-CZ" sz="3200" u="none" cap="none" strike="noStrike">
                <a:solidFill>
                  <a:schemeClr val="dk1"/>
                </a:solidFill>
                <a:latin typeface="Arial"/>
                <a:ea typeface="Arial"/>
                <a:cs typeface="Arial"/>
                <a:sym typeface="Arial"/>
              </a:rPr>
              <a:t>vesely@catania.cz</a:t>
            </a:r>
            <a:endParaRPr b="0" i="0" sz="1400" u="none" cap="none" strike="noStrike">
              <a:solidFill>
                <a:srgbClr val="000000"/>
              </a:solidFill>
              <a:latin typeface="Arial"/>
              <a:ea typeface="Arial"/>
              <a:cs typeface="Arial"/>
              <a:sym typeface="Arial"/>
            </a:endParaRPr>
          </a:p>
        </p:txBody>
      </p:sp>
      <p:pic>
        <p:nvPicPr>
          <p:cNvPr id="718" name="Google Shape;718;p112"/>
          <p:cNvPicPr preferRelativeResize="0"/>
          <p:nvPr/>
        </p:nvPicPr>
        <p:blipFill rotWithShape="1">
          <a:blip r:embed="rId3">
            <a:alphaModFix/>
          </a:blip>
          <a:srcRect b="0" l="0" r="0" t="0"/>
          <a:stretch/>
        </p:blipFill>
        <p:spPr>
          <a:xfrm>
            <a:off x="3383213" y="473661"/>
            <a:ext cx="5353050" cy="2781300"/>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ébla">
  <a:themeElements>
    <a:clrScheme name="Stupně šedé">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