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0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101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99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84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53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2.xml"/>
  <Override ContentType="application/vnd.openxmlformats-officedocument.presentationml.slide+xml" PartName="/ppt/slides/slide98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76.xml"/>
  <Override ContentType="application/vnd.openxmlformats-officedocument.presentationml.slide+xml" PartName="/ppt/slides/slide63.xml"/>
  <Override ContentType="application/vnd.openxmlformats-officedocument.presentationml.slide+xml" PartName="/ppt/slides/slide93.xml"/>
  <Override ContentType="application/vnd.openxmlformats-officedocument.presentationml.slide+xml" PartName="/ppt/slides/slide101.xml"/>
  <Override ContentType="application/vnd.openxmlformats-officedocument.presentationml.slide+xml" PartName="/ppt/slides/slide80.xml"/>
  <Override ContentType="application/vnd.openxmlformats-officedocument.presentationml.slide+xml" PartName="/ppt/slides/slide61.xml"/>
  <Override ContentType="application/vnd.openxmlformats-officedocument.presentationml.slide+xml" PartName="/ppt/slides/slide91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9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97.xml"/>
  <Override ContentType="application/vnd.openxmlformats-officedocument.presentationml.slide+xml" PartName="/ppt/slides/slide11.xml"/>
  <Override ContentType="application/vnd.openxmlformats-officedocument.presentationml.slide+xml" PartName="/ppt/slides/slide6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49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99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47.xml"/>
  <Override ContentType="application/vnd.openxmlformats-officedocument.presentationml.slide+xml" PartName="/ppt/slides/slide21.xml"/>
  <Override ContentType="application/vnd.openxmlformats-officedocument.presentationml.slide+xml" PartName="/ppt/slides/slide100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88.xml"/>
  <Override ContentType="application/vnd.openxmlformats-officedocument.presentationml.slide+xml" PartName="/ppt/slides/slide9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331" r:id="rId80"/>
    <p:sldId id="332" r:id="rId81"/>
    <p:sldId id="333" r:id="rId82"/>
    <p:sldId id="334" r:id="rId83"/>
    <p:sldId id="335" r:id="rId84"/>
    <p:sldId id="336" r:id="rId85"/>
    <p:sldId id="337" r:id="rId86"/>
    <p:sldId id="338" r:id="rId87"/>
    <p:sldId id="339" r:id="rId88"/>
    <p:sldId id="340" r:id="rId89"/>
    <p:sldId id="341" r:id="rId90"/>
    <p:sldId id="342" r:id="rId91"/>
    <p:sldId id="343" r:id="rId92"/>
    <p:sldId id="344" r:id="rId93"/>
    <p:sldId id="345" r:id="rId94"/>
    <p:sldId id="346" r:id="rId95"/>
    <p:sldId id="347" r:id="rId96"/>
    <p:sldId id="348" r:id="rId97"/>
    <p:sldId id="349" r:id="rId98"/>
    <p:sldId id="350" r:id="rId99"/>
    <p:sldId id="351" r:id="rId100"/>
    <p:sldId id="352" r:id="rId101"/>
    <p:sldId id="353" r:id="rId102"/>
    <p:sldId id="354" r:id="rId103"/>
    <p:sldId id="355" r:id="rId104"/>
    <p:sldId id="356" r:id="rId105"/>
  </p:sldIdLst>
  <p:sldSz cy="6858000" cx="12192000"/>
  <p:notesSz cx="6858000" cy="9144000"/>
  <p:embeddedFontLst>
    <p:embeddedFont>
      <p:font typeface="Century Gothic"/>
      <p:regular r:id="rId106"/>
      <p:bold r:id="rId107"/>
      <p:italic r:id="rId108"/>
      <p:boldItalic r:id="rId10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07" Type="http://schemas.openxmlformats.org/officeDocument/2006/relationships/font" Target="fonts/CenturyGothic-bold.fntdata"/><Relationship Id="rId106" Type="http://schemas.openxmlformats.org/officeDocument/2006/relationships/font" Target="fonts/CenturyGothic-regular.fntdata"/><Relationship Id="rId105" Type="http://schemas.openxmlformats.org/officeDocument/2006/relationships/slide" Target="slides/slide101.xml"/><Relationship Id="rId104" Type="http://schemas.openxmlformats.org/officeDocument/2006/relationships/slide" Target="slides/slide100.xml"/><Relationship Id="rId109" Type="http://schemas.openxmlformats.org/officeDocument/2006/relationships/font" Target="fonts/CenturyGothic-boldItalic.fntdata"/><Relationship Id="rId108" Type="http://schemas.openxmlformats.org/officeDocument/2006/relationships/font" Target="fonts/CenturyGothic-italic.fntdata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103" Type="http://schemas.openxmlformats.org/officeDocument/2006/relationships/slide" Target="slides/slide99.xml"/><Relationship Id="rId102" Type="http://schemas.openxmlformats.org/officeDocument/2006/relationships/slide" Target="slides/slide98.xml"/><Relationship Id="rId101" Type="http://schemas.openxmlformats.org/officeDocument/2006/relationships/slide" Target="slides/slide97.xml"/><Relationship Id="rId100" Type="http://schemas.openxmlformats.org/officeDocument/2006/relationships/slide" Target="slides/slide96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95" Type="http://schemas.openxmlformats.org/officeDocument/2006/relationships/slide" Target="slides/slide91.xml"/><Relationship Id="rId94" Type="http://schemas.openxmlformats.org/officeDocument/2006/relationships/slide" Target="slides/slide90.xml"/><Relationship Id="rId97" Type="http://schemas.openxmlformats.org/officeDocument/2006/relationships/slide" Target="slides/slide93.xml"/><Relationship Id="rId96" Type="http://schemas.openxmlformats.org/officeDocument/2006/relationships/slide" Target="slides/slide92.xml"/><Relationship Id="rId11" Type="http://schemas.openxmlformats.org/officeDocument/2006/relationships/slide" Target="slides/slide7.xml"/><Relationship Id="rId99" Type="http://schemas.openxmlformats.org/officeDocument/2006/relationships/slide" Target="slides/slide95.xml"/><Relationship Id="rId10" Type="http://schemas.openxmlformats.org/officeDocument/2006/relationships/slide" Target="slides/slide6.xml"/><Relationship Id="rId98" Type="http://schemas.openxmlformats.org/officeDocument/2006/relationships/slide" Target="slides/slide94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91" Type="http://schemas.openxmlformats.org/officeDocument/2006/relationships/slide" Target="slides/slide87.xml"/><Relationship Id="rId90" Type="http://schemas.openxmlformats.org/officeDocument/2006/relationships/slide" Target="slides/slide86.xml"/><Relationship Id="rId93" Type="http://schemas.openxmlformats.org/officeDocument/2006/relationships/slide" Target="slides/slide89.xml"/><Relationship Id="rId92" Type="http://schemas.openxmlformats.org/officeDocument/2006/relationships/slide" Target="slides/slide8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84" Type="http://schemas.openxmlformats.org/officeDocument/2006/relationships/slide" Target="slides/slide80.xml"/><Relationship Id="rId83" Type="http://schemas.openxmlformats.org/officeDocument/2006/relationships/slide" Target="slides/slide79.xml"/><Relationship Id="rId86" Type="http://schemas.openxmlformats.org/officeDocument/2006/relationships/slide" Target="slides/slide82.xml"/><Relationship Id="rId85" Type="http://schemas.openxmlformats.org/officeDocument/2006/relationships/slide" Target="slides/slide81.xml"/><Relationship Id="rId88" Type="http://schemas.openxmlformats.org/officeDocument/2006/relationships/slide" Target="slides/slide84.xml"/><Relationship Id="rId87" Type="http://schemas.openxmlformats.org/officeDocument/2006/relationships/slide" Target="slides/slide83.xml"/><Relationship Id="rId89" Type="http://schemas.openxmlformats.org/officeDocument/2006/relationships/slide" Target="slides/slide85.xml"/><Relationship Id="rId80" Type="http://schemas.openxmlformats.org/officeDocument/2006/relationships/slide" Target="slides/slide76.xml"/><Relationship Id="rId82" Type="http://schemas.openxmlformats.org/officeDocument/2006/relationships/slide" Target="slides/slide78.xml"/><Relationship Id="rId81" Type="http://schemas.openxmlformats.org/officeDocument/2006/relationships/slide" Target="slides/slide77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73" Type="http://schemas.openxmlformats.org/officeDocument/2006/relationships/slide" Target="slides/slide69.xml"/><Relationship Id="rId72" Type="http://schemas.openxmlformats.org/officeDocument/2006/relationships/slide" Target="slides/slide68.xml"/><Relationship Id="rId75" Type="http://schemas.openxmlformats.org/officeDocument/2006/relationships/slide" Target="slides/slide71.xml"/><Relationship Id="rId74" Type="http://schemas.openxmlformats.org/officeDocument/2006/relationships/slide" Target="slides/slide70.xml"/><Relationship Id="rId77" Type="http://schemas.openxmlformats.org/officeDocument/2006/relationships/slide" Target="slides/slide73.xml"/><Relationship Id="rId76" Type="http://schemas.openxmlformats.org/officeDocument/2006/relationships/slide" Target="slides/slide72.xml"/><Relationship Id="rId79" Type="http://schemas.openxmlformats.org/officeDocument/2006/relationships/slide" Target="slides/slide75.xml"/><Relationship Id="rId78" Type="http://schemas.openxmlformats.org/officeDocument/2006/relationships/slide" Target="slides/slide74.xml"/><Relationship Id="rId71" Type="http://schemas.openxmlformats.org/officeDocument/2006/relationships/slide" Target="slides/slide67.xml"/><Relationship Id="rId70" Type="http://schemas.openxmlformats.org/officeDocument/2006/relationships/slide" Target="slides/slide66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66" Type="http://schemas.openxmlformats.org/officeDocument/2006/relationships/slide" Target="slides/slide62.xml"/><Relationship Id="rId65" Type="http://schemas.openxmlformats.org/officeDocument/2006/relationships/slide" Target="slides/slide61.xml"/><Relationship Id="rId68" Type="http://schemas.openxmlformats.org/officeDocument/2006/relationships/slide" Target="slides/slide64.xml"/><Relationship Id="rId67" Type="http://schemas.openxmlformats.org/officeDocument/2006/relationships/slide" Target="slides/slide63.xml"/><Relationship Id="rId60" Type="http://schemas.openxmlformats.org/officeDocument/2006/relationships/slide" Target="slides/slide56.xml"/><Relationship Id="rId69" Type="http://schemas.openxmlformats.org/officeDocument/2006/relationships/slide" Target="slides/slide6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55" Type="http://schemas.openxmlformats.org/officeDocument/2006/relationships/slide" Target="slides/slide51.xml"/><Relationship Id="rId54" Type="http://schemas.openxmlformats.org/officeDocument/2006/relationships/slide" Target="slides/slide50.xml"/><Relationship Id="rId57" Type="http://schemas.openxmlformats.org/officeDocument/2006/relationships/slide" Target="slides/slide53.xml"/><Relationship Id="rId56" Type="http://schemas.openxmlformats.org/officeDocument/2006/relationships/slide" Target="slides/slide52.xml"/><Relationship Id="rId59" Type="http://schemas.openxmlformats.org/officeDocument/2006/relationships/slide" Target="slides/slide55.xml"/><Relationship Id="rId58" Type="http://schemas.openxmlformats.org/officeDocument/2006/relationships/slide" Target="slides/slide5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cs-CZ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3" name="Google Shape;143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10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54" name="Google Shape;654;p10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10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59" name="Google Shape;659;p10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9" name="Google Shape;149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4" name="Google Shape;154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9" name="Google Shape;159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0" name="Google Shape;170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6" name="Google Shape;176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1" name="Google Shape;181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6" name="Google Shape;196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2" name="Google Shape;202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" name="Google Shape;93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i="0" lang="cs-CZ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https://uloz.to/smazat/!qXNLOkQelpTK/2556129104032483328</a:t>
            </a:r>
            <a:endParaRPr/>
          </a:p>
        </p:txBody>
      </p:sp>
      <p:sp>
        <p:nvSpPr>
          <p:cNvPr id="94" name="Google Shape;94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cs-CZ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7" name="Google Shape;207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2" name="Google Shape;212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7" name="Google Shape;217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2" name="Google Shape;222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7" name="Google Shape;227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2" name="Google Shape;232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7" name="Google Shape;237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3" name="Google Shape;243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8" name="Google Shape;248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3" name="Google Shape;253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8" name="Google Shape;258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4" name="Google Shape;264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9" name="Google Shape;269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6" name="Google Shape;276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2" name="Google Shape;282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288" name="Google Shape;288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3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cs-CZ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7" name="Google Shape;297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2" name="Google Shape;302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7" name="Google Shape;307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2" name="Google Shape;312;p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9" name="Google Shape;319;p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5" name="Google Shape;325;p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0" name="Google Shape;330;p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5" name="Google Shape;335;p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4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1" name="Google Shape;341;p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4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4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3" name="Google Shape;353;p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9" name="Google Shape;359;p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4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4" name="Google Shape;364;p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4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0" name="Google Shape;370;p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5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5" name="Google Shape;375;p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5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80" name="Google Shape;380;p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5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85" name="Google Shape;385;p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5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90" name="Google Shape;390;p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5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95" name="Google Shape;395;p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5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0" name="Google Shape;400;p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5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5" name="Google Shape;405;p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5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0" name="Google Shape;410;p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5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5" name="Google Shape;415;p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5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20" name="Google Shape;420;p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6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25" name="Google Shape;425;p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6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31" name="Google Shape;431;p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6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37" name="Google Shape;437;p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6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43" name="Google Shape;443;p6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6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49" name="Google Shape;449;p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6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54" name="Google Shape;454;p6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6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60" name="Google Shape;460;p6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6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65" name="Google Shape;465;p6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6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70" name="Google Shape;470;p6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6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76" name="Google Shape;476;p6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7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82" name="Google Shape;482;p7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7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88" name="Google Shape;488;p7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7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94" name="Google Shape;494;p7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7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00" name="Google Shape;500;p7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7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06" name="Google Shape;506;p7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7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12" name="Google Shape;512;p7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7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18" name="Google Shape;518;p7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7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24" name="Google Shape;524;p7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7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30" name="Google Shape;530;p7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7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36" name="Google Shape;536;p7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9" name="Google Shape;129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8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42" name="Google Shape;542;p8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8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48" name="Google Shape;548;p8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8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54" name="Google Shape;554;p8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8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60" name="Google Shape;560;p8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8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66" name="Google Shape;566;p8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8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71" name="Google Shape;571;p8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8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77" name="Google Shape;577;p8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8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83" name="Google Shape;583;p8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8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89" name="Google Shape;589;p8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8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95" name="Google Shape;595;p8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8" name="Google Shape;138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9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00" name="Google Shape;600;p9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9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05" name="Google Shape;605;p9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9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10" name="Google Shape;610;p9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9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16" name="Google Shape;616;p9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9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22" name="Google Shape;622;p9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9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27" name="Google Shape;627;p9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9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32" name="Google Shape;632;p9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9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38" name="Google Shape;638;p9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9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44" name="Google Shape;644;p9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9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49" name="Google Shape;649;p9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ázdný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" name="Google Shape;17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Nadpis a svislý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" name="Google Shape;75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" name="Google Shape;76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vislý nadpis a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0" name="Google Shape;80;p1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" name="Google Shape;81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" name="Google Shape;82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Nadpis a obsah" type="obj">
  <p:cSld name="OBJEC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1" name="Google Shape;21;p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" name="Google Shape;23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Úvodní snímek" type="title">
  <p:cSld name="TITLE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7" name="Google Shape;27;p4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" name="Google Shape;28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" name="Google Shape;29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Záhlaví části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" name="Google Shape;34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" name="Google Shape;35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" name="Google Shape;36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va obsahy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9" name="Google Shape;39;p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" name="Google Shape;40;p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" name="Google Shape;41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" name="Google Shape;42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" name="Google Shape;43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orovnání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6" name="Google Shape;46;p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" name="Google Shape;47;p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" name="Google Shape;48;p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" name="Google Shape;49;p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" name="Google Shape;50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" name="Google Shape;51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" name="Google Shape;52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ouze nadpis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5" name="Google Shape;55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" name="Google Shape;56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Google Shape;57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bsah s titulkem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0" name="Google Shape;60;p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318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" name="Google Shape;62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" name="Google Shape;63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brázek s titulkem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7" name="Google Shape;67;p1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1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" name="Google Shape;69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" name="Google Shape;70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jpg"/></Relationships>
</file>

<file path=ppt/slides/_rels/slide1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0.xml"/><Relationship Id="rId3" Type="http://schemas.openxmlformats.org/officeDocument/2006/relationships/hyperlink" Target="http://www.dluznikumvstupzakazan.cz/" TargetMode="External"/><Relationship Id="rId4" Type="http://schemas.openxmlformats.org/officeDocument/2006/relationships/hyperlink" Target="http://www.spnemesis.cz/" TargetMode="External"/></Relationships>
</file>

<file path=ppt/slides/_rels/slide10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1.xml"/><Relationship Id="rId3" Type="http://schemas.openxmlformats.org/officeDocument/2006/relationships/image" Target="../media/image4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hyperlink" Target="http://www.manazersketituly.cz/" TargetMode="External"/><Relationship Id="rId4" Type="http://schemas.openxmlformats.org/officeDocument/2006/relationships/hyperlink" Target="http://www.cataniagroup.cz/" TargetMode="External"/><Relationship Id="rId5" Type="http://schemas.openxmlformats.org/officeDocument/2006/relationships/hyperlink" Target="http://www.spmo.cz/" TargetMode="External"/><Relationship Id="rId6" Type="http://schemas.openxmlformats.org/officeDocument/2006/relationships/hyperlink" Target="http://www.spmo.cz/" TargetMode="External"/><Relationship Id="rId7" Type="http://schemas.openxmlformats.org/officeDocument/2006/relationships/hyperlink" Target="http://www.dluznikumvstupzakazan.cz/" TargetMode="External"/><Relationship Id="rId8" Type="http://schemas.openxmlformats.org/officeDocument/2006/relationships/hyperlink" Target="http://www.spnemesis.cz/" TargetMode="Externa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://wwwinfo.mfcr.cz/ares/ares.html" TargetMode="External"/><Relationship Id="rId4" Type="http://schemas.openxmlformats.org/officeDocument/2006/relationships/hyperlink" Target="http://portal.justice.cz/Justice2/uvod/uvod.aspx" TargetMode="External"/><Relationship Id="rId10" Type="http://schemas.openxmlformats.org/officeDocument/2006/relationships/hyperlink" Target="http://obchodni-rejstrik.podnikani.cz/" TargetMode="External"/><Relationship Id="rId9" Type="http://schemas.openxmlformats.org/officeDocument/2006/relationships/hyperlink" Target="https://www.ceecr.cz/" TargetMode="External"/><Relationship Id="rId5" Type="http://schemas.openxmlformats.org/officeDocument/2006/relationships/hyperlink" Target="http://www.cuzk.cz/" TargetMode="External"/><Relationship Id="rId6" Type="http://schemas.openxmlformats.org/officeDocument/2006/relationships/hyperlink" Target="http://www.bpx.cz/" TargetMode="External"/><Relationship Id="rId7" Type="http://schemas.openxmlformats.org/officeDocument/2006/relationships/hyperlink" Target="https://isir.justice.cz/isir/common/index.do" TargetMode="External"/><Relationship Id="rId8" Type="http://schemas.openxmlformats.org/officeDocument/2006/relationships/hyperlink" Target="http://www.drazebnikalendar.cz/" TargetMode="Externa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s://eservice-po.rejtr.justice.cz/public/odsouzeni;jsessionid=963D4D74B2706A0219936DC2C4E593FE.pocluster1?0" TargetMode="External"/><Relationship Id="rId4" Type="http://schemas.openxmlformats.org/officeDocument/2006/relationships/hyperlink" Target="http://lustrator.bisnode.cz/index.php?p=lustrace" TargetMode="External"/><Relationship Id="rId5" Type="http://schemas.openxmlformats.org/officeDocument/2006/relationships/hyperlink" Target="http://www.creolinvest.cz/firemni-lustrator" TargetMode="External"/><Relationship Id="rId6" Type="http://schemas.openxmlformats.org/officeDocument/2006/relationships/hyperlink" Target="http://adisreg.mfcr.cz/adistc/adis/irs/irep_dph/dphInputForm.faces" TargetMode="External"/><Relationship Id="rId7" Type="http://schemas.openxmlformats.org/officeDocument/2006/relationships/hyperlink" Target="http://upadci.justice.cz/cgi-bin/sqw1250.cgi/upkuk/s_i8.sqw" TargetMode="External"/><Relationship Id="rId8" Type="http://schemas.openxmlformats.org/officeDocument/2006/relationships/hyperlink" Target="https://www.solus.cz/" TargetMode="Externa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hyperlink" Target="https://www.creditcheck.cz/" TargetMode="External"/><Relationship Id="rId4" Type="http://schemas.openxmlformats.org/officeDocument/2006/relationships/hyperlink" Target="http://www.google.cz/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8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1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9.jpg"/><Relationship Id="rId4" Type="http://schemas.openxmlformats.org/officeDocument/2006/relationships/image" Target="../media/image23.jpg"/><Relationship Id="rId5" Type="http://schemas.openxmlformats.org/officeDocument/2006/relationships/image" Target="../media/image19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6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2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7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5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1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6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7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hyperlink" Target="http://www.cnb.cz/cs/faq/vyvoj_repo_historie.txt" TargetMode="Externa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2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24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21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32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28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30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33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41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34.jp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39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7.xml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8.xml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9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jp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0.xml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1.xml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2.xml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3.xml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4.xml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5.xml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6.xml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7.xml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8.xml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9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jpg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0.xml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1.xml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2.xml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36.png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4.xml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37.png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38.jpg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35.jpg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8.xml"/></Relationships>
</file>

<file path=ppt/slides/_rels/slide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40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/>
          <p:nvPr/>
        </p:nvSpPr>
        <p:spPr>
          <a:xfrm>
            <a:off x="1073296" y="234633"/>
            <a:ext cx="10270490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b="0" i="0" lang="cs-CZ" sz="6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Obce a jejich pohledávky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3"/>
          <p:cNvSpPr txBox="1"/>
          <p:nvPr/>
        </p:nvSpPr>
        <p:spPr>
          <a:xfrm>
            <a:off x="225083" y="2574925"/>
            <a:ext cx="11966917" cy="32932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20" lvl="0" marL="27432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cs-CZ" sz="48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Motto: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4320" lvl="0" marL="27432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cs-CZ" sz="48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Vigilantibus iura scripta sunt.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4320" lvl="0" marL="27432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1" i="0" sz="36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74320" lvl="0" marL="27432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cs-CZ" sz="3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„Práva patří bdělým“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0" name="Google Shape;90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64817" y="2044228"/>
            <a:ext cx="3828098" cy="38239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2"/>
          <p:cNvSpPr txBox="1"/>
          <p:nvPr/>
        </p:nvSpPr>
        <p:spPr>
          <a:xfrm>
            <a:off x="1573214" y="5643564"/>
            <a:ext cx="9070975" cy="923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400"/>
              <a:buFont typeface="Arial"/>
              <a:buNone/>
            </a:pPr>
            <a:r>
              <a:rPr b="1" i="0" lang="cs-CZ" sz="5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Efektivní řízení pohledávek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://theleadershipprogram.com/wp-content/uploads/2015/04/puzzle.jpg" id="146" name="Google Shape;146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49464" y="280988"/>
            <a:ext cx="8115300" cy="5362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112"/>
          <p:cNvSpPr/>
          <p:nvPr/>
        </p:nvSpPr>
        <p:spPr>
          <a:xfrm>
            <a:off x="1051560" y="1249680"/>
            <a:ext cx="10728960" cy="37856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0" i="0" lang="cs-CZ" sz="60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www.DluznikumVstupZakazan.cz</a:t>
            </a:r>
            <a:endParaRPr b="0" i="0" sz="6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t/>
            </a:r>
            <a:endParaRPr b="0" i="0" sz="6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t/>
            </a:r>
            <a:endParaRPr b="0" i="0" sz="6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0" i="0" lang="cs-CZ" sz="60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www.spnemesis.cz</a:t>
            </a:r>
            <a:endParaRPr b="0" i="0" sz="6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113"/>
          <p:cNvSpPr txBox="1"/>
          <p:nvPr/>
        </p:nvSpPr>
        <p:spPr>
          <a:xfrm>
            <a:off x="2495006" y="3254961"/>
            <a:ext cx="7129463" cy="25545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Arial"/>
              <a:buNone/>
            </a:pPr>
            <a:r>
              <a:rPr b="1" i="0" lang="cs-CZ" sz="32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Děkuji za pozornost</a:t>
            </a:r>
            <a:endParaRPr b="0" i="0" sz="3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0" i="0" lang="cs-CZ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Vlastimil Veselý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0" i="0" lang="cs-CZ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vesely@catania.cz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2" name="Google Shape;662;p1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83213" y="473661"/>
            <a:ext cx="5353050" cy="278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>
        <p14:gallery dir="l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3115" y="336505"/>
            <a:ext cx="10840508" cy="61032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4"/>
          <p:cNvSpPr txBox="1"/>
          <p:nvPr/>
        </p:nvSpPr>
        <p:spPr>
          <a:xfrm>
            <a:off x="2050182" y="1318661"/>
            <a:ext cx="7887096" cy="28007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0" i="0" lang="cs-CZ" sz="6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Směrnice</a:t>
            </a:r>
            <a:r>
              <a:rPr b="0" i="0" lang="cs-CZ" sz="8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b="0" i="0" lang="cs-CZ" sz="8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 = K1+C+K2+J+P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5"/>
          <p:cNvSpPr/>
          <p:nvPr/>
        </p:nvSpPr>
        <p:spPr>
          <a:xfrm>
            <a:off x="1539241" y="853440"/>
            <a:ext cx="10652759" cy="45243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0" lang="cs-CZ" sz="72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Směrnice = pravidla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t/>
            </a:r>
            <a:endParaRPr b="1" i="0" sz="72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0" lang="cs-CZ" sz="72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b="1" i="0" lang="cs-CZ" sz="7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„Tvrdý k pravidlům, měkký k lidem“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38500" y="2377440"/>
            <a:ext cx="5715000" cy="38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6"/>
          <p:cNvSpPr txBox="1"/>
          <p:nvPr/>
        </p:nvSpPr>
        <p:spPr>
          <a:xfrm>
            <a:off x="2208557" y="985520"/>
            <a:ext cx="7774885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cs-CZ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SAMOSTATNÁ PŮSOBNOST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73713" y="1877438"/>
            <a:ext cx="6261573" cy="4174382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7"/>
          <p:cNvSpPr txBox="1"/>
          <p:nvPr/>
        </p:nvSpPr>
        <p:spPr>
          <a:xfrm>
            <a:off x="3054300" y="1062259"/>
            <a:ext cx="590039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cs-CZ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 a kolik vám dluží na nájmu?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/>
          <p:nvPr/>
        </p:nvSpPr>
        <p:spPr>
          <a:xfrm>
            <a:off x="953703" y="131545"/>
            <a:ext cx="8805167" cy="65556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cs-CZ" sz="28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Směrnice podle pravidel a odpovědností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b="0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Rozhodování o uzavření smlouvy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b="0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Návrhy smluvního ujednání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b="0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Postup při řízení pohledávky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b="0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Revize informací – aktuálnost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b="0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Rozdělení klientů do skupin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b="0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Nastavení vymáhacích postupů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b="0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Zapisování všech úkonů včetně dokumentů a odkazů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b="0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Předávání těchto informací RM a ZM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b="0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Postup pro následné soudní nebo mimosoudní vymáhání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b="0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Předání informací soudnímu exekutorovi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b="0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Přehled o postupu a ochotě dlužníka řešit pohledávky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b="0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Postup při insolvenci, dražbě, jiných exekucí dlužníka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b="0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Postoupení a odpisy pohledávek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9"/>
          <p:cNvSpPr txBox="1"/>
          <p:nvPr/>
        </p:nvSpPr>
        <p:spPr>
          <a:xfrm>
            <a:off x="356135" y="404261"/>
            <a:ext cx="11155680" cy="59400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cs-CZ" sz="3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Základní nastavení postupu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cs-CZ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b="0" i="0" lang="cs-CZ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Prevence				Nastavení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t/>
            </a: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cs-CZ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Revize					Upomínání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t/>
            </a: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cs-CZ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Výpověď				Vymáhání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t/>
            </a: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cs-CZ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Exekuce				Soud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29"/>
          <p:cNvSpPr/>
          <p:nvPr/>
        </p:nvSpPr>
        <p:spPr>
          <a:xfrm>
            <a:off x="3724977" y="1655546"/>
            <a:ext cx="2954956" cy="484632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12700">
            <a:solidFill>
              <a:schemeClr val="accen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29"/>
          <p:cNvSpPr/>
          <p:nvPr/>
        </p:nvSpPr>
        <p:spPr>
          <a:xfrm rot="5400000">
            <a:off x="7498080" y="2377442"/>
            <a:ext cx="824403" cy="484632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12700">
            <a:solidFill>
              <a:srgbClr val="42719B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29"/>
          <p:cNvSpPr/>
          <p:nvPr/>
        </p:nvSpPr>
        <p:spPr>
          <a:xfrm flipH="1">
            <a:off x="3721007" y="3031960"/>
            <a:ext cx="2954956" cy="484632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12700">
            <a:solidFill>
              <a:srgbClr val="42719B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29"/>
          <p:cNvSpPr/>
          <p:nvPr/>
        </p:nvSpPr>
        <p:spPr>
          <a:xfrm rot="5400000">
            <a:off x="1637979" y="3686478"/>
            <a:ext cx="824403" cy="484632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12700">
            <a:solidFill>
              <a:srgbClr val="42719B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29"/>
          <p:cNvSpPr/>
          <p:nvPr/>
        </p:nvSpPr>
        <p:spPr>
          <a:xfrm>
            <a:off x="3721007" y="4340996"/>
            <a:ext cx="2954956" cy="484632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12700">
            <a:solidFill>
              <a:srgbClr val="42719B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29"/>
          <p:cNvSpPr/>
          <p:nvPr/>
        </p:nvSpPr>
        <p:spPr>
          <a:xfrm rot="5400000">
            <a:off x="7514041" y="5005141"/>
            <a:ext cx="824403" cy="484632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12700">
            <a:solidFill>
              <a:srgbClr val="42719B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29"/>
          <p:cNvSpPr/>
          <p:nvPr/>
        </p:nvSpPr>
        <p:spPr>
          <a:xfrm flipH="1">
            <a:off x="3721007" y="5663030"/>
            <a:ext cx="2954956" cy="484632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12700">
            <a:solidFill>
              <a:srgbClr val="42719B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29"/>
          <p:cNvSpPr/>
          <p:nvPr/>
        </p:nvSpPr>
        <p:spPr>
          <a:xfrm rot="-5400000">
            <a:off x="1628354" y="2310064"/>
            <a:ext cx="824403" cy="484632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12700">
            <a:solidFill>
              <a:srgbClr val="42719B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29"/>
          <p:cNvSpPr/>
          <p:nvPr/>
        </p:nvSpPr>
        <p:spPr>
          <a:xfrm rot="5400000">
            <a:off x="7498080" y="3686479"/>
            <a:ext cx="824403" cy="484632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12700">
            <a:solidFill>
              <a:srgbClr val="42719B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29"/>
          <p:cNvSpPr/>
          <p:nvPr/>
        </p:nvSpPr>
        <p:spPr>
          <a:xfrm flipH="1" rot="-807376">
            <a:off x="3721007" y="2370943"/>
            <a:ext cx="2954956" cy="484632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12700">
            <a:solidFill>
              <a:srgbClr val="42719B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5700" y="1377826"/>
            <a:ext cx="9786026" cy="5480174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30"/>
          <p:cNvSpPr txBox="1"/>
          <p:nvPr/>
        </p:nvSpPr>
        <p:spPr>
          <a:xfrm>
            <a:off x="965700" y="654518"/>
            <a:ext cx="4316695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0" lang="cs-CZ" sz="5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Výběr klienta?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2779" y="913236"/>
            <a:ext cx="10321305" cy="49101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4"/>
          <p:cNvSpPr/>
          <p:nvPr/>
        </p:nvSpPr>
        <p:spPr>
          <a:xfrm>
            <a:off x="472440" y="5032892"/>
            <a:ext cx="11582400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0" lang="cs-CZ" sz="54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www.manazersketituly.cz</a:t>
            </a:r>
            <a:r>
              <a:rPr b="1" i="0" lang="cs-CZ" sz="5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5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14"/>
          <p:cNvSpPr/>
          <p:nvPr/>
        </p:nvSpPr>
        <p:spPr>
          <a:xfrm>
            <a:off x="899160" y="569298"/>
            <a:ext cx="10241280" cy="40318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cs-CZ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Vlastimil Veselý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cs-CZ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Michal Hanák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cs-CZ" sz="3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www.cataniagroup.cz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sng" cap="none" strike="noStrike">
              <a:solidFill>
                <a:schemeClr val="hlink"/>
              </a:solidFill>
              <a:latin typeface="Calibri"/>
              <a:ea typeface="Calibri"/>
              <a:cs typeface="Calibri"/>
              <a:sym typeface="Calibri"/>
              <a:hlinkClick r:id="rId5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cs-CZ" sz="3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www.spmo.cz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cs-CZ" sz="3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www.DluznikumVstupZakazan.cz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cs-CZ" sz="3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8"/>
              </a:rPr>
              <a:t>www.spnemesis.cz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1920" y="821261"/>
            <a:ext cx="10617782" cy="50153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9030" y="242583"/>
            <a:ext cx="11011710" cy="6194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1830" y="370045"/>
            <a:ext cx="11585642" cy="61059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5"/>
          <p:cNvSpPr/>
          <p:nvPr/>
        </p:nvSpPr>
        <p:spPr>
          <a:xfrm>
            <a:off x="625642" y="0"/>
            <a:ext cx="10924674" cy="68941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0" i="0" lang="cs-CZ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Prevence - příklady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předloží k žádosti potvrzení, že nemá vůči městu nedoplatky zejména na nájemném, místních poplatcích či blokových pokutách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79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pokud se přihlásil během uplynulých dvou let, předloží potvrzení o bezdlužnosti i z místa předchozího trvalého pobytu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79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pokud nemá trvalý pobyt ve městě, doloží obdobné potvrzení města (obce), kde je doposud hlášen k trvalému pobytu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79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potvrzení o bezdlužnosti SOLUS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79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Potvrzení z České pošty (Czech point), že na něj není vedena exekuce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79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6"/>
          <p:cNvSpPr/>
          <p:nvPr/>
        </p:nvSpPr>
        <p:spPr>
          <a:xfrm>
            <a:off x="640882" y="472440"/>
            <a:ext cx="10924674" cy="56015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0" i="0" lang="cs-CZ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Prevence - příklady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 ukončení předchozího nájemního vztahu nedošlo výpovědí ze strany města, neprodloužením nebo neobnovením předchozího nájemního vztahu z důvodů porušování povinností nájemce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79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prokáže svoji schopnost hradit řádně a včas nájemné, úhrady za služby spojené s nájmem bytu a ostatní platby související s nájmem bytu,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79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potvrzení o bezdlužnosti bude doloženo za všechny dospělé osoby budoucí domácnosti žadatele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79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7"/>
          <p:cNvSpPr/>
          <p:nvPr/>
        </p:nvSpPr>
        <p:spPr>
          <a:xfrm>
            <a:off x="640882" y="472440"/>
            <a:ext cx="10924674" cy="62786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cs-CZ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Prevence – příklady – nebytové prostory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Žadatel složí jistinu v určité výši a v případě neuzavření smlouvy či porušení propadá jako smluvní pokuta,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79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Ověřená kopie živnostenského rejstříku nebo výpis z rejstříku právnických osob ne starší 2 měsíců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79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Potvrzení bezdlužnosti – finanční úřad a SSZ,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79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Ručení jednatele za právnickou osobou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79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Akceptace dozorčí  doložky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79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55969" y="0"/>
            <a:ext cx="817480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38"/>
          <p:cNvSpPr/>
          <p:nvPr/>
        </p:nvSpPr>
        <p:spPr>
          <a:xfrm>
            <a:off x="1331566" y="5916864"/>
            <a:ext cx="824403" cy="484632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12700">
            <a:solidFill>
              <a:srgbClr val="42719B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9"/>
          <p:cNvSpPr txBox="1"/>
          <p:nvPr/>
        </p:nvSpPr>
        <p:spPr>
          <a:xfrm>
            <a:off x="617838" y="916373"/>
            <a:ext cx="11195221" cy="4321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Odkazy na DATA: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08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ARES - </a:t>
            </a:r>
            <a:r>
              <a:rPr b="0" i="0" lang="cs-CZ" sz="28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http://wwwinfo.mfcr.cz/ares/ares.html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JUSTICE - </a:t>
            </a:r>
            <a:r>
              <a:rPr b="0" i="0" lang="cs-CZ" sz="28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http://portal.justice.cz/Justice2/uvod/uvod.aspx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KATASTR NEMOVITOSTÍ - </a:t>
            </a:r>
            <a:r>
              <a:rPr b="0" i="0" lang="cs-CZ" sz="28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http://www.cuzk.cz/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DATABÁZE DLUŽNÍKŮ - </a:t>
            </a:r>
            <a:r>
              <a:rPr b="0" i="0" lang="cs-CZ" sz="28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http://www.bpx.cz/</a:t>
            </a:r>
            <a:r>
              <a:rPr b="0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;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INSOLVENČNÍ REJSTŘÍK - </a:t>
            </a:r>
            <a:r>
              <a:rPr b="0" i="0" lang="cs-CZ" sz="28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https://isir.justice.cz/isir/common/index.do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AUKCE, DRAŽBY - </a:t>
            </a:r>
            <a:r>
              <a:rPr b="0" i="0" lang="cs-CZ" sz="28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8"/>
              </a:rPr>
              <a:t>http://www.drazebnikalendar.cz/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CENTRÁLNÍ EVIDENCE EXEKUCÍ - </a:t>
            </a:r>
            <a:r>
              <a:rPr b="0" i="0" lang="cs-CZ" sz="28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9"/>
              </a:rPr>
              <a:t>https://www.ceecr.cz/</a:t>
            </a:r>
            <a:r>
              <a:rPr b="0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VAZBY FIREM A OSOB - </a:t>
            </a:r>
            <a:r>
              <a:rPr b="0" i="0" lang="cs-CZ" sz="28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0"/>
              </a:rPr>
              <a:t>http://obchodni-rejstrik.podnikani.cz/</a:t>
            </a:r>
            <a:r>
              <a:rPr b="0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0"/>
          <p:cNvSpPr txBox="1"/>
          <p:nvPr/>
        </p:nvSpPr>
        <p:spPr>
          <a:xfrm>
            <a:off x="402433" y="844365"/>
            <a:ext cx="11336486" cy="54040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REJSTŘÍK TRESTŮ PRÁVNICKÝCH OSOB - </a:t>
            </a:r>
            <a:r>
              <a:rPr b="0" i="0" lang="cs-CZ" sz="28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https://eservice-po.rejtr.justice.cz/public/odsouzeni;jsessionid=963D4D74B2706A0219936DC2C4E593FE.pocluster1?0</a:t>
            </a:r>
            <a:r>
              <a:rPr b="0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LUSTRACE FIREM - </a:t>
            </a:r>
            <a:r>
              <a:rPr b="0" i="0" lang="cs-CZ" sz="28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http://lustrator.bisnode.cz/index.php?p=lustrace</a:t>
            </a:r>
            <a:r>
              <a:rPr b="0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LUSTRACE FIREM - </a:t>
            </a:r>
            <a:r>
              <a:rPr b="0" i="0" lang="cs-CZ" sz="28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http://www.creolinvest.cz/firemni-lustrator</a:t>
            </a:r>
            <a:r>
              <a:rPr b="0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NESPOLEHLIVÝ PLÁTCE DPH - </a:t>
            </a:r>
            <a:r>
              <a:rPr b="0" i="0" lang="cs-CZ" sz="28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http://adisreg.mfcr.cz/adistc/adis/irs/irep_dph/dphInputForm.faces</a:t>
            </a:r>
            <a:r>
              <a:rPr b="0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EVIDENCE ÚPADCŮ - </a:t>
            </a:r>
            <a:r>
              <a:rPr b="0" i="0" lang="cs-CZ" sz="28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http://upadci.justice.cz/cgi-bin/sqw1250.cgi/upkuk/s_i8.sqw</a:t>
            </a:r>
            <a:endParaRPr b="0" i="0" sz="2800" u="sng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EVIDENCE DLUHU - </a:t>
            </a:r>
            <a:r>
              <a:rPr b="0" i="0" lang="cs-CZ" sz="28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8"/>
              </a:rPr>
              <a:t>https://www.solus.cz/</a:t>
            </a:r>
            <a:endParaRPr b="0" i="0" sz="2800" u="sng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08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1"/>
          <p:cNvSpPr txBox="1"/>
          <p:nvPr/>
        </p:nvSpPr>
        <p:spPr>
          <a:xfrm>
            <a:off x="540865" y="983521"/>
            <a:ext cx="11346334" cy="4321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BONITA KLIENTA - </a:t>
            </a:r>
            <a:r>
              <a:rPr b="0" i="0" lang="cs-CZ" sz="28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https://www.creditcheck.cz/</a:t>
            </a:r>
            <a:endParaRPr b="0" i="0" sz="2800" u="sng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08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“GOOGLUJTE”</a:t>
            </a:r>
            <a:r>
              <a:rPr b="0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s-CZ" sz="28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http://www.google.cz/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Zadejte jeho jméno a přidejte slova jako “reference”, “reklamace” nebo “zkušenosti”.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Dejte do vyhledávače také jméno jednatele nebo majitele a prověřte, zda nefiguroval u některých pochybných firem.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Podívejte se na Facebook, Twitter apod.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Vygooglujte telefonní číslo.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Pokud jde o podnikatele nebo firmu - podívejte se na jeho webové stránky, co prodává, jak se prezentuje.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08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2978" y="464418"/>
            <a:ext cx="10717338" cy="60369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55969" y="0"/>
            <a:ext cx="817480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42"/>
          <p:cNvSpPr/>
          <p:nvPr/>
        </p:nvSpPr>
        <p:spPr>
          <a:xfrm>
            <a:off x="1331566" y="4687504"/>
            <a:ext cx="824403" cy="484632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12700">
            <a:solidFill>
              <a:srgbClr val="42719B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62897" y="593133"/>
            <a:ext cx="7206422" cy="57171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-2043133" y="-132884"/>
            <a:ext cx="9556528" cy="6858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400000">
            <a:off x="3968934" y="318900"/>
            <a:ext cx="10338997" cy="6632658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44"/>
          <p:cNvSpPr/>
          <p:nvPr/>
        </p:nvSpPr>
        <p:spPr>
          <a:xfrm>
            <a:off x="5822103" y="0"/>
            <a:ext cx="807297" cy="729996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42719B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55969" y="0"/>
            <a:ext cx="817480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45"/>
          <p:cNvSpPr/>
          <p:nvPr/>
        </p:nvSpPr>
        <p:spPr>
          <a:xfrm>
            <a:off x="1331566" y="3590224"/>
            <a:ext cx="824403" cy="484632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12700">
            <a:solidFill>
              <a:srgbClr val="42719B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55969" y="0"/>
            <a:ext cx="817480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46"/>
          <p:cNvSpPr/>
          <p:nvPr/>
        </p:nvSpPr>
        <p:spPr>
          <a:xfrm>
            <a:off x="1331566" y="2431984"/>
            <a:ext cx="824403" cy="484632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12700">
            <a:solidFill>
              <a:srgbClr val="42719B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ezdomovec" id="291" name="Google Shape;291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26038" y="0"/>
            <a:ext cx="554196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ítěmáma" id="292" name="Google Shape;292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4000" y="3671888"/>
            <a:ext cx="3995738" cy="31861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odnikatel" id="293" name="Google Shape;293;p4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43025" y="0"/>
            <a:ext cx="4681538" cy="383540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47"/>
          <p:cNvSpPr txBox="1"/>
          <p:nvPr/>
        </p:nvSpPr>
        <p:spPr>
          <a:xfrm>
            <a:off x="5375276" y="2492375"/>
            <a:ext cx="720725" cy="15557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Arial"/>
              <a:buNone/>
            </a:pPr>
            <a:r>
              <a:rPr b="1" i="0" lang="cs-CZ" sz="9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8"/>
          <p:cNvSpPr txBox="1"/>
          <p:nvPr/>
        </p:nvSpPr>
        <p:spPr>
          <a:xfrm>
            <a:off x="197708" y="885262"/>
            <a:ext cx="11565924" cy="50372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571500" lvl="0" marL="5715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</a:pPr>
            <a:r>
              <a:rPr b="0" i="0" lang="cs-CZ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Povinnost sdělit při jednání o smlouvě - § 1728 OZ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71500" lvl="0" marL="5715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</a:pPr>
            <a:r>
              <a:rPr b="0" i="0" lang="cs-CZ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Využití informací před podepsání smlouvy i v průběhu smluvního vztahu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71500" lvl="0" marL="5715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</a:pPr>
            <a:r>
              <a:rPr b="0" i="0" lang="cs-CZ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Uchování informací i když smlouva nebude uzavřena - § 1730 OZ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71500" lvl="0" marL="5715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</a:pPr>
            <a:r>
              <a:rPr b="0" i="0" lang="cs-CZ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Využití informací do smluvních ujednání smlouvy – zajištění dluhu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71500" lvl="0" marL="5715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</a:pPr>
            <a:r>
              <a:rPr b="0" i="0" lang="cs-CZ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Při vlastní řízení pohledávky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3771" y="0"/>
            <a:ext cx="914445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encrypted-tbn3.gstatic.com/images?q=tbn:ANd9GcR_Vd_fhhbpRmMbrT1JTC1iXNKCcOeRR2zbE2Y1l2eHSUFyoOVlSg" id="314" name="Google Shape;314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79111" y="566524"/>
            <a:ext cx="3920305" cy="4643470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51"/>
          <p:cNvSpPr txBox="1"/>
          <p:nvPr/>
        </p:nvSpPr>
        <p:spPr>
          <a:xfrm>
            <a:off x="1524001" y="5572140"/>
            <a:ext cx="7793737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cs-CZ" sz="4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Čekáte, že vám dobrovolně zaplatí 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51"/>
          <p:cNvSpPr/>
          <p:nvPr/>
        </p:nvSpPr>
        <p:spPr>
          <a:xfrm>
            <a:off x="3349592" y="4899259"/>
            <a:ext cx="4899259" cy="413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/>
          <p:cNvSpPr txBox="1"/>
          <p:nvPr>
            <p:ph type="title"/>
          </p:nvPr>
        </p:nvSpPr>
        <p:spPr>
          <a:xfrm>
            <a:off x="1713391" y="624110"/>
            <a:ext cx="9791222" cy="128089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cs-CZ"/>
              <a:t>Informační povinnost podle článku 13 GDPR</a:t>
            </a:r>
            <a:endParaRPr/>
          </a:p>
        </p:txBody>
      </p:sp>
      <p:sp>
        <p:nvSpPr>
          <p:cNvPr id="108" name="Google Shape;108;p1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6400" lvl="0" marL="4572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i="1" lang="cs-CZ"/>
              <a:t>Pokud se osobní údaje týkající se subjektu údajů získávají od subjektu údajů, poskytne správce v okamžiku získání osobních údajů subjektu údajů tyto informace:</a:t>
            </a:r>
            <a:endParaRPr/>
          </a:p>
          <a:p>
            <a:pPr indent="-406400" lvl="0" marL="4572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i="1" lang="cs-CZ"/>
              <a:t>a) totožnost a kontaktní údaje správce a jeho případného zástupce;</a:t>
            </a:r>
            <a:endParaRPr/>
          </a:p>
          <a:p>
            <a:pPr indent="-406400" lvl="0" marL="4572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i="1" lang="cs-CZ"/>
              <a:t>b) případně kontaktní údaje případného pověřence pro ochranu osobních údajů;</a:t>
            </a:r>
            <a:endParaRPr/>
          </a:p>
          <a:p>
            <a:pPr indent="-406400" lvl="0" marL="4572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i="1" lang="cs-CZ"/>
              <a:t>c) účely zpracování, pro které jsou osobní údaje určeny, a právní základ pro zpracování;</a:t>
            </a:r>
            <a:endParaRPr/>
          </a:p>
          <a:p>
            <a:pPr indent="-406400" lvl="0" marL="4572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i="1" lang="cs-CZ"/>
              <a:t>d) oprávněné zájmy správce nebo třetí strany v případě, že je zpracování založeno na čl. 6 odst. 1 písm. f);</a:t>
            </a:r>
            <a:endParaRPr/>
          </a:p>
          <a:p>
            <a:pPr indent="-228600" lvl="0" marL="4572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i="1"/>
          </a:p>
          <a:p>
            <a:pPr indent="-228600" lvl="0" marL="4572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52"/>
          <p:cNvSpPr txBox="1"/>
          <p:nvPr/>
        </p:nvSpPr>
        <p:spPr>
          <a:xfrm>
            <a:off x="1271587" y="4890314"/>
            <a:ext cx="9648825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400"/>
              <a:buFont typeface="Arial"/>
              <a:buNone/>
            </a:pPr>
            <a:r>
              <a:rPr b="1" i="0" lang="cs-CZ" sz="5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Kdo víc „ŘVE“ ten dostane zaplaceno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Výsledek obrázku pro the scream" id="322" name="Google Shape;322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05186" y="191854"/>
            <a:ext cx="3523845" cy="46984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8407" y="511310"/>
            <a:ext cx="10301592" cy="57946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12240" y="2110471"/>
            <a:ext cx="8849360" cy="12423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5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cs-CZ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Efektivní řízení pohledávek – časová osa</a:t>
            </a:r>
            <a:endParaRPr/>
          </a:p>
        </p:txBody>
      </p:sp>
      <p:pic>
        <p:nvPicPr>
          <p:cNvPr id="338" name="Google Shape;338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200" y="1357298"/>
            <a:ext cx="10980906" cy="50723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5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br>
              <a:rPr b="0" i="0" lang="cs-CZ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56"/>
          <p:cNvSpPr txBox="1"/>
          <p:nvPr>
            <p:ph idx="1" type="body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Úroky z prodlení a náklady vymáhání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Dvoutýdenní reposazba se použije pro výpočet úroků z prodlení vzniklém v prvém pololetí roku 2013 podle nařízení vlády č. 142/1994 Sb., v platném </a:t>
            </a:r>
            <a:r>
              <a:rPr lang="cs-CZ"/>
              <a:t>znění</a:t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cs-CZ"/>
              <a:t>V závislosti na okamžiku počátku prodlení </a:t>
            </a:r>
            <a:r>
              <a:rPr b="1" i="1" lang="cs-CZ"/>
              <a:t>výše zákonného úroků z prodlení podle občanského zákoníku</a:t>
            </a:r>
            <a:r>
              <a:rPr lang="cs-CZ"/>
              <a:t> činí (pro celou dobu prodlení):</a:t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i="1" lang="cs-CZ"/>
              <a:t>9,75 % p.a.</a:t>
            </a:r>
            <a:r>
              <a:rPr lang="cs-CZ"/>
              <a:t>, pokud k prodlení dojde v </a:t>
            </a:r>
            <a:r>
              <a:rPr b="1" i="1" lang="cs-CZ"/>
              <a:t>prvém pololetí roku 2019</a:t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cs-CZ"/>
              <a:t>9,00 % p.a., pokud k prodlení došlo v druhém pololetí roku 2018</a:t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cs-CZ"/>
              <a:t>8,50 % p.a., pokud k prodlení došlo prvém pololetí roku 2018</a:t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cs-CZ"/>
              <a:t>8,05 % p.a., pokud k prodlení došlo od 1.7.2013 do 31.12.2017</a:t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cs-CZ"/>
              <a:t>7,05 % p.a., pokud k prodlení došlo od 1.1.2013 do 30.6.2013 (tehdy se k repo sazbě ČNB nepřipočítávalo 8 p.b., ale pouze 7 p.b.)</a:t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cs-CZ"/>
              <a:t>7,50 % p.a., pokud k prodlení došlo od 1.7.2012 do 31.12.2012</a:t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cs-CZ"/>
              <a:t>7,75 % p.a., pokud k prodlení došlo od 1.7.2010 do 30.6.2012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cs-CZ" sz="28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http://www.cnb.cz/cs/faq/vyvoj_repo_historie.txt</a:t>
            </a:r>
            <a:r>
              <a:rPr b="0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- 2T REPO SAZBA</a:t>
            </a:r>
            <a:endParaRPr/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57"/>
          <p:cNvSpPr txBox="1"/>
          <p:nvPr>
            <p:ph type="title"/>
          </p:nvPr>
        </p:nvSpPr>
        <p:spPr>
          <a:xfrm>
            <a:off x="838200" y="365125"/>
            <a:ext cx="10515600" cy="68135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1" lang="cs-CZ">
                <a:solidFill>
                  <a:srgbClr val="FF0000"/>
                </a:solidFill>
              </a:rPr>
              <a:t>Nařízení vlády č. 351/2013 Sb.) </a:t>
            </a:r>
            <a:endParaRPr/>
          </a:p>
        </p:txBody>
      </p:sp>
      <p:sp>
        <p:nvSpPr>
          <p:cNvPr id="350" name="Google Shape;350;p57"/>
          <p:cNvSpPr txBox="1"/>
          <p:nvPr>
            <p:ph idx="1" type="body"/>
          </p:nvPr>
        </p:nvSpPr>
        <p:spPr>
          <a:xfrm>
            <a:off x="838200" y="1144270"/>
            <a:ext cx="10515600" cy="503301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lang="cs-CZ"/>
              <a:t>§ 2</a:t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cs-CZ"/>
              <a:t>Výše úroku z prodlení odpovídá ročně výši repo sazby stanovené Českou národní bankou pro první den kalendářního pololetí, v němž došlo k prodlení, zvýšené o 8 procentních bodů.</a:t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lang="cs-CZ"/>
              <a:t>§ 3</a:t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cs-CZ"/>
              <a:t>Jde-li o vzájemný závazek podnikatelů nebo je-li obsahem vzájemného závazku mezi podnikatelem a veřejným zadavatelem podle zákona upravujícího veřejné zakázky povinnost dodat zboží nebo poskytnout službu za úplatu veřejnému zadavateli, činí minimální výše nákladů spojených s uplatněním každé pohledávky 1200 Kč.</a:t>
            </a:r>
            <a:endParaRPr/>
          </a:p>
          <a:p>
            <a: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5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cs-CZ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Typologie dlužníka</a:t>
            </a:r>
            <a:endParaRPr/>
          </a:p>
        </p:txBody>
      </p:sp>
      <p:pic>
        <p:nvPicPr>
          <p:cNvPr id="356" name="Google Shape;356;p5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85529" y="1700214"/>
            <a:ext cx="5430469" cy="432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6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7" name="Google Shape;367;p6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61"/>
          <p:cNvSpPr txBox="1"/>
          <p:nvPr>
            <p:ph idx="1" type="body"/>
          </p:nvPr>
        </p:nvSpPr>
        <p:spPr>
          <a:xfrm>
            <a:off x="387178" y="444843"/>
            <a:ext cx="11417643" cy="66681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54000" lvl="0" marL="2286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</a:pPr>
            <a:r>
              <a:rPr b="1" i="0" lang="cs-CZ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Možnosti: Příznivé</a:t>
            </a:r>
            <a:endParaRPr b="0" i="0" sz="4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54000" lvl="0" marL="2286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</a:pPr>
            <a:r>
              <a:rPr b="1" i="0" lang="cs-CZ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Ochota: Dostatečná</a:t>
            </a:r>
            <a:endParaRPr b="0" i="0" sz="4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br>
              <a:rPr b="0" i="0" lang="cs-CZ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cs-CZ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Charakteristika:</a:t>
            </a:r>
            <a:endParaRPr b="0" i="0" sz="4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54000" lvl="0" marL="2286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</a:pPr>
            <a:r>
              <a:rPr b="0" i="0" lang="cs-CZ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zapomněl</a:t>
            </a:r>
            <a:endParaRPr/>
          </a:p>
          <a:p>
            <a:pPr indent="-254000" lvl="0" marL="2286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</a:pPr>
            <a:r>
              <a:rPr b="0" i="0" lang="cs-CZ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je roztržitý</a:t>
            </a:r>
            <a:endParaRPr/>
          </a:p>
          <a:p>
            <a:pPr indent="-254000" lvl="0" marL="2286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</a:pPr>
            <a:r>
              <a:rPr b="0" i="0" lang="cs-CZ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omlouvá svoji chybu</a:t>
            </a:r>
            <a:endParaRPr/>
          </a:p>
          <a:p>
            <a:pPr indent="-254000" lvl="0" marL="2286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</a:pPr>
            <a:r>
              <a:rPr b="0" i="0" lang="cs-CZ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vysvětluje jak k tomu došlo</a:t>
            </a:r>
            <a:endParaRPr/>
          </a:p>
          <a:p>
            <a:pPr indent="-254000" lvl="0" marL="2286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</a:pPr>
            <a:r>
              <a:rPr b="0" i="0" lang="cs-CZ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dohody plní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br>
              <a:rPr b="0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/>
          <p:nvPr>
            <p:ph type="title"/>
          </p:nvPr>
        </p:nvSpPr>
        <p:spPr>
          <a:xfrm>
            <a:off x="1713391" y="624110"/>
            <a:ext cx="9791222" cy="128089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cs-CZ"/>
              <a:t>Informační povinnost podle článku 14 GDPR</a:t>
            </a:r>
            <a:endParaRPr/>
          </a:p>
        </p:txBody>
      </p:sp>
      <p:sp>
        <p:nvSpPr>
          <p:cNvPr id="114" name="Google Shape;114;p1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6400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i="1" lang="cs-CZ" sz="2170"/>
              <a:t>Jestliže osobní údaje nebyly získány od subjektu údajů, poskytne správce subjektu údajů tyto informace:</a:t>
            </a:r>
            <a:endParaRPr/>
          </a:p>
          <a:p>
            <a:pPr indent="-406400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i="1" lang="cs-CZ" sz="2170"/>
              <a:t>a) totožnost a kontaktní údaje správce a jeho případného zástupce;</a:t>
            </a:r>
            <a:endParaRPr/>
          </a:p>
          <a:p>
            <a:pPr indent="-406400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i="1" lang="cs-CZ" sz="2170"/>
              <a:t>b) případně kontaktní údaje případného pověřence pro ochranu osobních údajů;</a:t>
            </a:r>
            <a:endParaRPr/>
          </a:p>
          <a:p>
            <a:pPr indent="-406400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i="1" lang="cs-CZ" sz="2170"/>
              <a:t>c) účely zpracování, pro které jsou osobní údaje určeny, a právní základ pro zpracování;</a:t>
            </a:r>
            <a:endParaRPr/>
          </a:p>
          <a:p>
            <a:pPr indent="-406400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i="1" lang="cs-CZ" sz="2170"/>
              <a:t>d) kategorie dotčených osobních údajů;</a:t>
            </a:r>
            <a:endParaRPr/>
          </a:p>
          <a:p>
            <a:pPr indent="-406400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i="1" lang="cs-CZ" sz="2170"/>
              <a:t>e) případné příjemce nebo kategorie příjemců osobních údajů;</a:t>
            </a:r>
            <a:endParaRPr/>
          </a:p>
          <a:p>
            <a:pPr indent="-406400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i="1" lang="cs-CZ" sz="2170"/>
              <a:t>f) případný záměr správce předat osobní údaje příjemci ve třetí zemi nebo mezinárodní organizaci a o existence či neexistence rozhodnutí Komise o odpovídající ochraně nebo, v případech předání uvedených v článcích 46 nebo 47, nebo v čl. 49 odst. 1 druhém pododstavci, odkaz na vhodné záruky a prostředky k získání kopie těchto údajů nebo informace o tom, kde byly tyto údaje zpřístupněny.</a:t>
            </a:r>
            <a:endParaRPr/>
          </a:p>
          <a:p>
            <a:pPr indent="-228600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i="1" sz="2170"/>
          </a:p>
          <a:p>
            <a:pPr indent="-228600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i="1" sz="2170"/>
          </a:p>
          <a:p>
            <a:pPr indent="-228600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i="1" sz="2170"/>
          </a:p>
          <a:p>
            <a:pPr indent="-228600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217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62"/>
          <p:cNvSpPr txBox="1"/>
          <p:nvPr>
            <p:ph idx="1" type="body"/>
          </p:nvPr>
        </p:nvSpPr>
        <p:spPr>
          <a:xfrm>
            <a:off x="466725" y="409074"/>
            <a:ext cx="11179843" cy="6448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0" lang="cs-CZ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Strategie: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cs-CZ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nebrat jej jako dlužníka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cs-CZ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telefonické připomínky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cs-CZ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uklidnit jej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cs-CZ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navrhnout připomínkování před splatností (SMS, E-mail, telefon)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cs-CZ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motivovat jej k placení včas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cs-CZ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vysvětlit finanční výhodnost zaplacení včas - úroky z prodlení, jednorázová pokuta 1.200,- Kč na uplatnění pohledávky, smluvní pokuty apod.</a:t>
            </a:r>
            <a:endParaRPr/>
          </a:p>
        </p:txBody>
      </p:sp>
    </p:spTree>
  </p:cSld>
  <p:clrMapOvr>
    <a:masterClrMapping/>
  </p:clrMapOvr>
  <p:transition spd="slow">
    <p:fade thruBlk="1"/>
  </p:transition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Google Shape;382;p6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41071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64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94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</a:pPr>
            <a:r>
              <a:rPr b="1" i="0" lang="cs-CZ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Možnosti: Nepříznivé</a:t>
            </a: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794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</a:pPr>
            <a:r>
              <a:rPr b="1" i="0" lang="cs-CZ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Ochota: Dostatečná</a:t>
            </a: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br>
              <a:rPr b="0" i="0" lang="cs-CZ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cs-CZ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Charakteristika:</a:t>
            </a: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794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</a:pPr>
            <a:r>
              <a:rPr b="0" i="0" lang="cs-CZ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vymlouvá se na druhotnou platební neschopnost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94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</a:pPr>
            <a:r>
              <a:rPr b="0" i="0" lang="cs-CZ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snaží se manipulovat s city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94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</a:pPr>
            <a:r>
              <a:rPr b="0" i="0" lang="cs-CZ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přizná, že teď nemá, ale jak bude mít tak zaplatí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94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</a:pPr>
            <a:r>
              <a:rPr b="0" i="0" lang="cs-CZ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sliby nedodržuje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br>
              <a:rPr b="0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65"/>
          <p:cNvSpPr txBox="1"/>
          <p:nvPr>
            <p:ph idx="1" type="body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0" lang="cs-CZ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Strategie: 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cs-CZ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nenechat jej nás zmanipulovat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cs-CZ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omezit projevy empatie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cs-CZ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nedovolit odklonění od problému - vracet se k tématu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cs-CZ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chtít slyšet řešení od něj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cs-CZ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dohodnout uznání popřípadě i zajištění dluhu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cs-CZ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možnost dohodnout splátkový kalendář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cs-CZ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možnost odkoupení některých jeho pohledávek k zápočtu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cs-CZ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vysvětlit finanční výhodnost zaplacení včas - úroky z prodlení, jednorázová pokuta 1.200,- Kč na uplatnění pohledávky, smluvní pokuty apod.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cs-CZ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sledovat, zda se jeho situace zlepšuje či zhoršuje</a:t>
            </a:r>
            <a:r>
              <a:rPr b="1" i="0" lang="cs-CZ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p6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4867" y="0"/>
            <a:ext cx="1221686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67"/>
          <p:cNvSpPr txBox="1"/>
          <p:nvPr>
            <p:ph idx="1" type="body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b="1" i="0" lang="cs-CZ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Možnosti: Nepříznivé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b="1" i="0" lang="cs-CZ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Ochota: Nedostatečná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br>
              <a:rPr b="0" i="0" lang="cs-CZ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cs-CZ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Charakteristika: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b="0" i="0" lang="cs-CZ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odevzdaný svému osudu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b="0" i="0" lang="cs-CZ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nechce nic řešit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b="0" i="0" lang="cs-CZ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nekomunikuje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b="0" i="0" lang="cs-CZ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nechává se zapírat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68"/>
          <p:cNvSpPr txBox="1"/>
          <p:nvPr>
            <p:ph idx="1" type="body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0" lang="cs-CZ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Strategie: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b="0" i="0" lang="cs-CZ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lidský přístup 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b="0" i="0" lang="cs-CZ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vtáhnout jej do hovoru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b="0" i="0" lang="cs-CZ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pokusit se dohodnout uznání popřípadě i zajištění dluhu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b="0" i="0" lang="cs-CZ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možnost odkoupení některých jeho pohledávek k zápočtu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b="0" i="0" lang="cs-CZ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vysvětlit finanční výhodnost dohod nebo případných navržených postupů - úroky z prodlení, jednorázová pokuta 1.200,- Kč na uplatnění pohledávky, smluvní pokuty apod.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b="0" i="0" lang="cs-CZ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motivovat, vyvolat pozitivní představy do budoucna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b="0" i="0" lang="cs-CZ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sledovat, zda se jeho situace zlepšuje či zhoršuje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br>
              <a:rPr b="0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Google Shape;412;p6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70"/>
          <p:cNvSpPr txBox="1"/>
          <p:nvPr>
            <p:ph idx="1" type="body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b="1" i="0" lang="cs-CZ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Možnosti: Příznivé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b="1" i="0" lang="cs-CZ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Ochota: Nedostatečná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br>
              <a:rPr b="0" i="0" lang="cs-CZ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cs-CZ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Charakteristika: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b="0" i="0" lang="cs-CZ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z nějakého důvodu odmítá platit (podvod, nátlak, zneužití informací apod.)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b="0" i="0" lang="cs-CZ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snaží se najít chyby ve smlouvách, dodávkách zboží nebo služeb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b="0" i="0" lang="cs-CZ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je na jednání připraven, má svoji verzi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b="0" i="0" lang="cs-CZ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je arogantní a sebejistý</a:t>
            </a:r>
            <a:endParaRPr/>
          </a:p>
          <a:p>
            <a:pPr indent="-508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71"/>
          <p:cNvSpPr txBox="1"/>
          <p:nvPr>
            <p:ph idx="1" type="body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0" lang="cs-CZ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Strategie: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b="0" i="0" lang="cs-CZ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být profesionál, nenechat se vyprovokovat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b="0" i="0" lang="cs-CZ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trpělivě vysvětlovat původ dluhu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b="0" i="0" lang="cs-CZ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někdy projevit empatii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b="0" i="0" lang="cs-CZ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vysvětlit, že vyřešení je v jeho zájmu (výhody)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b="0" i="0" lang="cs-CZ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vysvětlit finanční výhodnost uhrazení - úroky z prodlení, jednorázová pokuta 1.200,- Kč na uplatnění pohledávky, smluvní pokuty, soudní řízení apod.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b="0" i="0" lang="cs-CZ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v případě stálého arogantního vystupování a neochoty k jednání mu sdělte, že vám nezbývá jiná možnost, než předat celou záležitost právníkům a znovu mu vysvětlete, jaké to bude mít následky do budoucna - spolupráce a finanční náklady</a:t>
            </a:r>
            <a:endParaRPr/>
          </a:p>
        </p:txBody>
      </p:sp>
    </p:spTree>
  </p:cSld>
  <p:clrMapOvr>
    <a:masterClrMapping/>
  </p:clrMapOvr>
  <p:transition spd="slow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8"/>
          <p:cNvSpPr txBox="1"/>
          <p:nvPr>
            <p:ph type="title"/>
          </p:nvPr>
        </p:nvSpPr>
        <p:spPr>
          <a:xfrm>
            <a:off x="1713391" y="624110"/>
            <a:ext cx="9791222" cy="128089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cs-CZ"/>
              <a:t>Informační povinnost podle článku 13 a 14 GDPR</a:t>
            </a:r>
            <a:endParaRPr/>
          </a:p>
        </p:txBody>
      </p:sp>
      <p:sp>
        <p:nvSpPr>
          <p:cNvPr id="120" name="Google Shape;120;p1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i="1" lang="cs-CZ" sz="3600"/>
              <a:t>Byl(a) jsem poučen(a) o účelu zpracování svých osobních údajů a seznámen(a) s konkrétními podmínkami, jimiž se zpracování řídí. Ostatní informace jsou uvedeny na www……………</a:t>
            </a:r>
            <a:endParaRPr/>
          </a:p>
          <a:p>
            <a: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i="1"/>
          </a:p>
          <a:p>
            <a: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i="1"/>
          </a:p>
          <a:p>
            <a: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72"/>
          <p:cNvSpPr txBox="1"/>
          <p:nvPr>
            <p:ph idx="1" type="body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44475" lvl="0" marL="2286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50"/>
              <a:buFont typeface="Arial"/>
              <a:buChar char="•"/>
            </a:pPr>
            <a:r>
              <a:rPr b="1" i="0" lang="cs-CZ" sz="38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Telefonická připomínka </a:t>
            </a:r>
            <a:r>
              <a:rPr b="0" i="0" lang="cs-CZ" sz="38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proč?</a:t>
            </a:r>
            <a:endParaRPr/>
          </a:p>
          <a:p>
            <a:pPr indent="-244475" lvl="0" marL="2286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850"/>
              <a:buFont typeface="Arial"/>
              <a:buChar char="•"/>
            </a:pPr>
            <a:r>
              <a:rPr b="0" i="0" lang="cs-CZ" sz="38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Struktura řešení pohledávek po telefonu</a:t>
            </a:r>
            <a:endParaRPr/>
          </a:p>
          <a:p>
            <a:pPr indent="0" lvl="0" marL="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cs-CZ" sz="38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Výše dluhu</a:t>
            </a:r>
            <a:endParaRPr/>
          </a:p>
          <a:p>
            <a:pPr indent="0" lvl="0" marL="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cs-CZ" sz="38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Dosavadní aktivita</a:t>
            </a:r>
            <a:endParaRPr/>
          </a:p>
          <a:p>
            <a:pPr indent="0" lvl="0" marL="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cs-CZ" sz="38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Ano zaplatím!</a:t>
            </a:r>
            <a:endParaRPr/>
          </a:p>
          <a:p>
            <a:pPr indent="0" lvl="0" marL="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cs-CZ" sz="38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 Zaplať hned</a:t>
            </a:r>
            <a:endParaRPr/>
          </a:p>
          <a:p>
            <a:pPr indent="0" lvl="0" marL="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cs-CZ" sz="38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 Zaplať co nejvíce</a:t>
            </a:r>
            <a:endParaRPr/>
          </a:p>
          <a:p>
            <a:pPr indent="0" lvl="0" marL="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cs-CZ" sz="38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 Potvrzení</a:t>
            </a:r>
            <a:endParaRPr/>
          </a:p>
          <a:p>
            <a:pPr indent="0" lvl="0" marL="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cs-CZ" sz="38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7. Upozornění</a:t>
            </a:r>
            <a:endParaRPr/>
          </a:p>
          <a:p>
            <a:pPr indent="0" lvl="0" marL="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cs-CZ" sz="38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8. Shrnutí</a:t>
            </a:r>
            <a:endParaRPr/>
          </a:p>
          <a:p>
            <a:pPr indent="0" lvl="0" marL="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cs-CZ" sz="38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9. Závěr</a:t>
            </a:r>
            <a:endParaRPr/>
          </a:p>
          <a:p>
            <a:pPr indent="-244475" lvl="0" marL="2286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850"/>
              <a:buFont typeface="Arial"/>
              <a:buChar char="•"/>
            </a:pPr>
            <a:r>
              <a:rPr b="0" i="0" lang="cs-CZ" sz="38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Nezapomeňte vše pečlivě zaznamenat do dokumentace</a:t>
            </a:r>
            <a:endParaRPr/>
          </a:p>
          <a:p>
            <a:pPr indent="0" lvl="0" marL="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154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154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8" name="Google Shape;428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35184" y="1212912"/>
            <a:ext cx="2956816" cy="4432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>
        <p14:flip dir="l"/>
      </p:transition>
    </mc:Choice>
    <mc:Fallback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7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cs-CZ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Telefonické vymáhání</a:t>
            </a:r>
            <a:endParaRPr/>
          </a:p>
        </p:txBody>
      </p:sp>
      <p:pic>
        <p:nvPicPr>
          <p:cNvPr id="434" name="Google Shape;434;p7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328738"/>
            <a:ext cx="12191999" cy="7018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>
        <p14:flip dir="l"/>
      </p:transition>
    </mc:Choice>
    <mc:Fallback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7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cs-CZ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 asi nejvíce uslyšíte?</a:t>
            </a:r>
            <a:endParaRPr/>
          </a:p>
        </p:txBody>
      </p:sp>
      <p:sp>
        <p:nvSpPr>
          <p:cNvPr id="440" name="Google Shape;440;p7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„Upomínku jsem vůbec nedostal, pošlete mi ji“ 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“My jsme nezaplatili? To není možné!?”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„Chtěl jsem zaplatit, ale teď musím vyřešit existenční problémy“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„Teď zrovna nemám, ale zaplatím hned, jak budu mít“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„Mě také dluží peníze“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„No jasně, že jsme nezaplatili, protože vy jste nedodrželi …”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„Minulý týden jsem to zaplatil, udělejte si tam pořádek“</a:t>
            </a:r>
            <a:endParaRPr/>
          </a:p>
        </p:txBody>
      </p:sp>
    </p:spTree>
  </p:cSld>
  <p:clrMapOvr>
    <a:masterClrMapping/>
  </p:clrMapOvr>
  <mc:AlternateContent>
    <mc:Choice Requires="p14">
      <p:transition spd="slow">
        <p14:flip dir="l"/>
      </p:transition>
    </mc:Choice>
    <mc:Fallback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7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cs-CZ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Osobní vymáhání</a:t>
            </a:r>
            <a:endParaRPr/>
          </a:p>
        </p:txBody>
      </p:sp>
      <p:pic>
        <p:nvPicPr>
          <p:cNvPr descr="Výsledek obrázku pro baseball bat" id="446" name="Google Shape;446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7605" y="1502096"/>
            <a:ext cx="9996790" cy="49983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>
        <p14:flip dir="l"/>
      </p:transition>
    </mc:Choice>
    <mc:Fallback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Google Shape;451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45075"/>
            <a:ext cx="12192000" cy="62241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>
        <p14:flip dir="l"/>
      </p:transition>
    </mc:Choice>
    <mc:Fallback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7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cs-CZ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Utvrzení dluhu</a:t>
            </a:r>
            <a:endParaRPr/>
          </a:p>
        </p:txBody>
      </p:sp>
      <p:sp>
        <p:nvSpPr>
          <p:cNvPr id="457" name="Google Shape;457;p77"/>
          <p:cNvSpPr txBox="1"/>
          <p:nvPr>
            <p:ph idx="1" type="body"/>
          </p:nvPr>
        </p:nvSpPr>
        <p:spPr>
          <a:xfrm>
            <a:off x="0" y="1643051"/>
            <a:ext cx="11734801" cy="4321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1" i="0" lang="cs-CZ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Uznání dluhu (§ 2054)</a:t>
            </a:r>
            <a:endParaRPr/>
          </a:p>
          <a:p>
            <a:pPr indent="-25400" lvl="0" marL="2286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cs-CZ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Uzná-li někdo svůj dluh co do důvodu i výše prohlášením učiněným v písemné formě, má se za to, že dluh v rozsahu uznání v době uznání trvá.</a:t>
            </a:r>
            <a:endParaRPr/>
          </a:p>
          <a:p>
            <a:pPr indent="-228600" lvl="0" marL="2286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cs-CZ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Placení úroků se považuje za uznání dluhu ohledně částky, z níž se úroky platí.</a:t>
            </a:r>
            <a:endParaRPr/>
          </a:p>
          <a:p>
            <a:pPr indent="-228600" lvl="0" marL="2286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cs-CZ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Plní-li dlužník dluh zčásti, má částečné plnění účinky uznání zbytku dluhu, lze-li z okolností usoudit, že tímto plněním dlužník uznal i zbytek dluhu.</a:t>
            </a:r>
            <a:endParaRPr/>
          </a:p>
          <a:p>
            <a:pPr indent="-228600" lvl="0" marL="2286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cs-CZ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Ustanovení odstavců 1 a 2 neplatí, je-li pohledávka věřitele již promlčena.</a:t>
            </a:r>
            <a:br>
              <a:rPr b="0" i="0" lang="cs-CZ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78"/>
          <p:cNvSpPr txBox="1"/>
          <p:nvPr>
            <p:ph idx="1" type="body"/>
          </p:nvPr>
        </p:nvSpPr>
        <p:spPr>
          <a:xfrm>
            <a:off x="371476" y="0"/>
            <a:ext cx="11610974" cy="4641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Od 1.1.2016 došlo ke zrušení </a:t>
            </a:r>
            <a:r>
              <a:rPr b="1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poplatku z prodlení </a:t>
            </a:r>
            <a:r>
              <a:rPr b="0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ze služeb, a to novelou č. 104/2015 zákona č. 67/2013 Sb., kterým se upravují některé otázky související s poskytováním plnění spojených s užíváním bytů a nebytových prostorů v domě s byty. Nově tak bude uplatňován z dlužných záloh na služby úrok z prodlení, stejně tak jako v případě dlužného nájemného a dlužných příspěvků na správu domu. 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Poplatek z prodlení se však uplatní ještě u dlužných plateb, jejichž splatnost nastala do 31.12.2015. Úrok z prodlení se tak uplatní až u plateb, které byly splatné v roce 2016 a nebyly v termínu uhrazeny.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 souladu s NOZ má pronajímatel nárok na úrok z prodlení, jehož výši je možné sjednat (§ 1970 OZ), ale podle § 2235 OZ nepřihlíží se k ujednáním zkracujícím nájemcova práva. Nelze být také v jeho stanovení v rozporu s dobrými mravy – nepřiměřená, mohou soudy v případných sporech akceptovaný úrok odpovídající poplatku z prodlení 36,5% p.a. povolit?.</a:t>
            </a:r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79"/>
          <p:cNvSpPr txBox="1"/>
          <p:nvPr>
            <p:ph idx="1" type="body"/>
          </p:nvPr>
        </p:nvSpPr>
        <p:spPr>
          <a:xfrm>
            <a:off x="371476" y="0"/>
            <a:ext cx="11610974" cy="4641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cs-CZ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Neujednají-li strany výši úroku z prodlení, považuje se za ujednanou výše úroku z prodlení stanovená vláda nařízením, 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cs-CZ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Nový Občanský zákoník v § 2239 stanový, že se nepřihlíží k ujednání ukládajícímu nájemci povinnost zaplatit pronajímateli smluvní pokutu, ani k ujednání ukládajícímu nájemci povinnost, která je vzhledem k okolnostem zjevně nepřiměřená. 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cs-CZ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 současnosti není možné pokutou sankcionovat jiná porušení nájemní smlouvy než prodlení s placením nájemného a úhrady za služby. 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cs-CZ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Upravit nájemní smlouvy, kde je úrok z prodlení automaticky sjednán a je uvedený v příslušných ustanoveních smlouvy.</a:t>
            </a:r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8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cs-CZ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 co si dát pozor - §2230; §2232</a:t>
            </a:r>
            <a:endParaRPr/>
          </a:p>
        </p:txBody>
      </p:sp>
      <p:sp>
        <p:nvSpPr>
          <p:cNvPr id="473" name="Google Shape;473;p8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Užívá-li nájemce věc i po uplynutí nájemní doby a pronajímatel ho do jednoho měsíce nevyzve, aby mu věc odevzdal, platí, že nájemní smlouva byla znovu uzavřena za podmínek ujednaných původně. Byla-li původně nájemní doba delší než jeden rok, platí, že nyní byla uzavřena na jeden rok; byla-li kratší než jeden rok, platí, že nyní byla uzavřena na tuto dobu.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Porušuje-li strana zvlášť závažným způsobem své povinnosti, a tím působí značnou újmu druhé straně, má dotčená strana právo vypovědět nájem bez výpovědní doby. </a:t>
            </a:r>
            <a:r>
              <a:rPr b="0" i="0" lang="cs-CZ" sz="28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Je možné si sjednat ve smlouvě konkrétní důvody výpovědi.</a:t>
            </a:r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8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cs-CZ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 co si dát pozor - §2230; §2232</a:t>
            </a:r>
            <a:endParaRPr/>
          </a:p>
        </p:txBody>
      </p:sp>
      <p:sp>
        <p:nvSpPr>
          <p:cNvPr id="479" name="Google Shape;479;p81"/>
          <p:cNvSpPr txBox="1"/>
          <p:nvPr>
            <p:ph idx="1" type="body"/>
          </p:nvPr>
        </p:nvSpPr>
        <p:spPr>
          <a:xfrm>
            <a:off x="838200" y="1690688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b="0" i="0" lang="cs-CZ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 nájmu bytu platí, že pokud nájemce užívá byt alespoň tři měsíce po dni, kdy uplynula doba nájmu na dobu určitou, a zároveň, pokud ho v této době pronajímatel písemně nevyzve, je nájem znovu ujednán na stejnou dobu jako ten předchozí, maximálně však do dvou let. Úprava v § 2285 je speciální k § 2230 NOZ, který platí pro všechny nájemní vztahy obecně.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cs-CZ"/>
              <a:t>Daňové pohledávky</a:t>
            </a:r>
            <a:endParaRPr/>
          </a:p>
        </p:txBody>
      </p:sp>
      <p:sp>
        <p:nvSpPr>
          <p:cNvPr id="126" name="Google Shape;126;p1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b="1" lang="cs-CZ" u="sng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Občan</a:t>
            </a:r>
            <a:r>
              <a:rPr lang="cs-CZ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(podnikatel) </a:t>
            </a:r>
            <a:r>
              <a:rPr b="1" lang="cs-CZ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může činit </a:t>
            </a:r>
            <a:r>
              <a:rPr b="1" lang="cs-CZ" u="sng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všechno </a:t>
            </a:r>
            <a:r>
              <a:rPr lang="cs-CZ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 není zákonem zakázáno</a:t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b="1" lang="cs-CZ" u="sng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Občan</a:t>
            </a:r>
            <a:r>
              <a:rPr lang="cs-CZ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(podnikatel) </a:t>
            </a:r>
            <a:r>
              <a:rPr b="1" lang="cs-CZ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nesmí být nucen </a:t>
            </a:r>
            <a:r>
              <a:rPr lang="cs-CZ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činit, co zákon neukládá</a:t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b="1" u="sng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b="1" lang="cs-CZ" u="sng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Stát</a:t>
            </a:r>
            <a:r>
              <a:rPr lang="cs-CZ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(úřední osoba) </a:t>
            </a:r>
            <a:r>
              <a:rPr b="1" lang="cs-CZ" u="sng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nesmí nic </a:t>
            </a:r>
            <a:r>
              <a:rPr lang="cs-CZ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 zákon výslovně nestanoví a to jen a právě tím způsobem, který stanoví zákon.</a:t>
            </a:r>
            <a:endParaRPr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8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1" i="0" lang="cs-CZ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 co si dát pozor - §2253; </a:t>
            </a:r>
            <a:endParaRPr/>
          </a:p>
        </p:txBody>
      </p:sp>
      <p:sp>
        <p:nvSpPr>
          <p:cNvPr id="485" name="Google Shape;485;p8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048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</a:pPr>
            <a:r>
              <a:rPr b="0" i="0" lang="cs-CZ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Nedohodnou-li se strany o dlužném nájemném, nelze nájem vypovědět pro nezaplacení nájemného, uloží-li nájemce dlužné nájemné, popřípadě jeho spornou část do notářské úschovy a vyrozumí o tom pronajímatele.</a:t>
            </a:r>
            <a:endParaRPr/>
          </a:p>
          <a:p>
            <a:pPr indent="-508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83"/>
          <p:cNvSpPr txBox="1"/>
          <p:nvPr>
            <p:ph type="title"/>
          </p:nvPr>
        </p:nvSpPr>
        <p:spPr>
          <a:xfrm>
            <a:off x="838200" y="365126"/>
            <a:ext cx="10515600" cy="93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cs-CZ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 co si dát pozor - §2286</a:t>
            </a:r>
            <a:endParaRPr/>
          </a:p>
        </p:txBody>
      </p:sp>
      <p:sp>
        <p:nvSpPr>
          <p:cNvPr id="491" name="Google Shape;491;p83"/>
          <p:cNvSpPr txBox="1"/>
          <p:nvPr>
            <p:ph idx="1" type="body"/>
          </p:nvPr>
        </p:nvSpPr>
        <p:spPr>
          <a:xfrm>
            <a:off x="838200" y="1304926"/>
            <a:ext cx="10515600" cy="52800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540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</a:pPr>
            <a:r>
              <a:rPr b="0" i="0" lang="cs-CZ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(1) Výpověď nájmu vyžaduje písemnou formu a musí dojít druhé straně. Výpovědní doba běží od prvního dne kalendářního měsíce následujícího poté, co výpověď došla druhé straně.</a:t>
            </a:r>
            <a:endParaRPr/>
          </a:p>
          <a:p>
            <a:pPr indent="-2540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</a:pPr>
            <a:r>
              <a:rPr b="0" i="0" lang="cs-CZ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(2) Vypoví-li nájem pronajímatel, poučí nájemce o jeho právu vznést proti výpovědi námitky a navrhnout přezkoumání oprávněnosti výpovědi soudem, jinak je výpověď neplatná.</a:t>
            </a:r>
            <a:endParaRPr/>
          </a:p>
          <a:p>
            <a:pPr indent="-508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08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08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84"/>
          <p:cNvSpPr txBox="1"/>
          <p:nvPr>
            <p:ph idx="1" type="body"/>
          </p:nvPr>
        </p:nvSpPr>
        <p:spPr>
          <a:xfrm>
            <a:off x="137160" y="1406545"/>
            <a:ext cx="11887200" cy="52685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77"/>
              <a:buFont typeface="Arial"/>
              <a:buChar char="•"/>
            </a:pPr>
            <a:r>
              <a:rPr b="1" i="0" lang="cs-CZ" sz="317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datová schránka</a:t>
            </a:r>
            <a:endParaRPr/>
          </a:p>
          <a:p>
            <a:pPr indent="-228600" lvl="0" marL="2286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177"/>
              <a:buFont typeface="Arial"/>
              <a:buChar char="•"/>
            </a:pPr>
            <a:r>
              <a:rPr b="1" i="0" lang="cs-CZ" sz="317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osobní převzetí</a:t>
            </a:r>
            <a:endParaRPr/>
          </a:p>
          <a:p>
            <a:pPr indent="-228600" lvl="0" marL="2286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177"/>
              <a:buFont typeface="Arial"/>
              <a:buChar char="•"/>
            </a:pPr>
            <a:r>
              <a:rPr b="1" i="0" lang="cs-CZ" sz="317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fyzicky odmítne převzít</a:t>
            </a:r>
            <a:endParaRPr b="0" i="0" sz="317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177"/>
              <a:buFont typeface="Arial"/>
              <a:buChar char="•"/>
            </a:pPr>
            <a:r>
              <a:rPr b="1" i="0" lang="cs-CZ" sz="317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Není-li zastižen</a:t>
            </a:r>
            <a:r>
              <a:rPr b="0" i="0" lang="cs-CZ" sz="317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vychází se z právního názoru, který vzešel z judikatury. Podle něj jsou adresné jednostranné hmotněprávní úkony v režimu občanského zákoníku účinné, pokud lze předpokládat, že projev vůle je doručen adresátovi. To znamená, že se tzv. </a:t>
            </a:r>
            <a:r>
              <a:rPr b="1" i="0" lang="cs-CZ" sz="317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dostane do sféry jeho dispozice (NSS 26 Cdo 238/2008)</a:t>
            </a:r>
            <a:r>
              <a:rPr b="0" i="0" lang="cs-CZ" sz="317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/>
          </a:p>
          <a:p>
            <a:pPr indent="-228600" lvl="0" marL="2286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177"/>
              <a:buFont typeface="Arial"/>
              <a:buChar char="•"/>
            </a:pPr>
            <a:r>
              <a:rPr b="1" i="0" lang="cs-CZ" sz="317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vhození do poštovní schránky nebo také např. vsunutí pod dveře bytu.</a:t>
            </a:r>
            <a:r>
              <a:rPr b="0" i="0" lang="cs-CZ" sz="317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V případech, kdy je výpověď doručována prostřednictvím pošty, pokládá se za doručení přímé vhození dopisu do poštovní schránky nebo </a:t>
            </a:r>
            <a:r>
              <a:rPr b="1" i="0" lang="cs-CZ" sz="317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vhození oznámení do poštovní schránky o uložení takové zásilky</a:t>
            </a:r>
            <a:r>
              <a:rPr b="0" i="0" lang="cs-CZ" sz="317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indent="-90804" lvl="0" marL="2286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70"/>
              <a:buFont typeface="Arial"/>
              <a:buNone/>
            </a:pPr>
            <a:r>
              <a:t/>
            </a:r>
            <a:endParaRPr b="0" i="0" sz="217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7" name="Google Shape;497;p84"/>
          <p:cNvSpPr/>
          <p:nvPr/>
        </p:nvSpPr>
        <p:spPr>
          <a:xfrm>
            <a:off x="827440" y="546854"/>
            <a:ext cx="840799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cs-CZ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 co si dát pozor - §2286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8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cs-CZ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 co si dát pozor - §2288</a:t>
            </a:r>
            <a:endParaRPr/>
          </a:p>
        </p:txBody>
      </p:sp>
      <p:sp>
        <p:nvSpPr>
          <p:cNvPr id="503" name="Google Shape;503;p85"/>
          <p:cNvSpPr txBox="1"/>
          <p:nvPr>
            <p:ph idx="1" type="body"/>
          </p:nvPr>
        </p:nvSpPr>
        <p:spPr>
          <a:xfrm>
            <a:off x="420129" y="1825625"/>
            <a:ext cx="11318789" cy="47481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cs-CZ" sz="344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(1) Pronajímatel může vypovědět nájem na dobu určitou nebo neurčitou v tříměsíční výpovědní době,</a:t>
            </a:r>
            <a:endParaRPr/>
          </a:p>
          <a:p>
            <a:pPr indent="0" lvl="0" marL="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cs-CZ" sz="344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a) poruší-li nájemce hrubě svou povinnost vyplývající z nájmu,</a:t>
            </a:r>
            <a:endParaRPr/>
          </a:p>
          <a:p>
            <a:pPr indent="0" lvl="0" marL="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cs-CZ" sz="344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b) je-li nájemce odsouzen pro úmyslný trestný čin spáchaný na pronajímateli nebo členu jeho domácnosti nebo na osobě, která bydlí v domě, kde je nájemcův byt, nebo proti cizímu majetku, který se v tomto domě nachází,</a:t>
            </a:r>
            <a:endParaRPr/>
          </a:p>
          <a:p>
            <a:pPr indent="0" lvl="0" marL="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cs-CZ" sz="344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c) má-li být byt vyklizen, protože je z důvodu veřejného zájmu potřebné s bytem nebo domem, ve kterém se byt nachází, naložit tak, že byt nebude možné vůbec užívat, nebo</a:t>
            </a:r>
            <a:endParaRPr/>
          </a:p>
          <a:p>
            <a:pPr indent="0" lvl="0" marL="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cs-CZ" sz="344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d) je-li tu jiný obdobně závažný důvod pro vypovězení nájmu.</a:t>
            </a:r>
            <a:endParaRPr/>
          </a:p>
          <a:p>
            <a:pPr indent="0" lvl="0" marL="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112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8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cs-CZ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 co si dát pozor - §2288</a:t>
            </a:r>
            <a:endParaRPr/>
          </a:p>
        </p:txBody>
      </p:sp>
      <p:sp>
        <p:nvSpPr>
          <p:cNvPr id="509" name="Google Shape;509;p86"/>
          <p:cNvSpPr txBox="1"/>
          <p:nvPr>
            <p:ph idx="1" type="body"/>
          </p:nvPr>
        </p:nvSpPr>
        <p:spPr>
          <a:xfrm>
            <a:off x="543697" y="1825624"/>
            <a:ext cx="11368217" cy="47975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cs-CZ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(2) Pronajímatel může vypovědět nájem na dobu neurčitou v tříměsíční výpovědní době i v případě, že</a:t>
            </a:r>
            <a:endParaRPr/>
          </a:p>
          <a:p>
            <a:pPr indent="0" lvl="0" marL="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cs-CZ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a) má být byt užíván pronajímatelem, nebo jeho manželem, který hodlá opustit rodinnou domácnost a byl podán návrh na rozvod manželství, nebo manželství bylo již rozvedeno,</a:t>
            </a:r>
            <a:endParaRPr/>
          </a:p>
          <a:p>
            <a:pPr indent="0" lvl="0" marL="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cs-CZ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b) potřebuje pronajímatel byt pro svého příbuzného nebo pro příbuzného svého manžela v přímé linii nebo ve vedlejší linii v druhém stupni.</a:t>
            </a:r>
            <a:endParaRPr/>
          </a:p>
          <a:p>
            <a:pPr indent="0" lvl="0" marL="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cs-CZ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(3) Vypoví-li pronajímatel nájem z důvodů uvedených v odstavcích 1 a 2, uvede výpovědní důvod ve výpovědi.</a:t>
            </a:r>
            <a:endParaRPr/>
          </a:p>
          <a:p>
            <a:pPr indent="-157480" lvl="0" marL="2286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20"/>
              <a:buFont typeface="Arial"/>
              <a:buNone/>
            </a:pPr>
            <a:r>
              <a:t/>
            </a:r>
            <a:endParaRPr b="0" i="0" sz="112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8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cs-CZ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 co si dát pozor - §2291</a:t>
            </a:r>
            <a:endParaRPr/>
          </a:p>
        </p:txBody>
      </p:sp>
      <p:sp>
        <p:nvSpPr>
          <p:cNvPr id="515" name="Google Shape;515;p8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94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</a:pPr>
            <a:r>
              <a:rPr b="0" i="0" lang="cs-CZ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(1) Poruší-li nájemce svou povinnost zvlášť závažným způsobem, má pronajímatel právo vypovědět nájem bez výpovědní doby a požadovat, aby mu nájemce bez zbytečného odkladu byt odevzdal, nejpozději však do jednoho měsíce od skončení nájmu.</a:t>
            </a:r>
            <a:endParaRPr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8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cs-CZ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 co si dát pozor - §2291</a:t>
            </a:r>
            <a:endParaRPr/>
          </a:p>
        </p:txBody>
      </p:sp>
      <p:sp>
        <p:nvSpPr>
          <p:cNvPr id="521" name="Google Shape;521;p88"/>
          <p:cNvSpPr txBox="1"/>
          <p:nvPr>
            <p:ph idx="1" type="body"/>
          </p:nvPr>
        </p:nvSpPr>
        <p:spPr>
          <a:xfrm>
            <a:off x="838200" y="1690688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540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</a:pPr>
            <a:r>
              <a:rPr b="0" i="0" lang="cs-CZ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(2) Nájemce porušuje svou povinnost zvlášť závažným způsobem, zejména nezaplatil-li nájemné a náklady na služby za dobu alespoň tří měsíců, poškozuje-li byt nebo dům závažným nebo nenapravitelným způsobem, způsobuje-li jinak závažné škody nebo obtíže pronajímateli nebo osobám, které v domě bydlí nebo užívá-li neoprávněně byt jiným způsobem nebo k jinému účelu, než bylo ujednáno.</a:t>
            </a:r>
            <a:endParaRPr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8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cs-CZ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 co si dát pozor - §2291</a:t>
            </a:r>
            <a:endParaRPr/>
          </a:p>
        </p:txBody>
      </p:sp>
      <p:sp>
        <p:nvSpPr>
          <p:cNvPr id="527" name="Google Shape;527;p8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94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</a:pPr>
            <a:r>
              <a:rPr b="0" i="0" lang="cs-CZ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(3) Neuvede-li pronajímatel ve výpovědi, v čem spatřuje zvlášť závažné porušení nájemcovy povinnosti, nebo nevyzve-li před doručením výpovědi nájemce, aby v přiměřené době odstranil své závadné chování, popřípadě odstranil protiprávní stav, k výpovědi se nepřihlíží.</a:t>
            </a:r>
            <a:endParaRPr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9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cs-CZ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 co si dát pozor - §2295; §2234</a:t>
            </a:r>
            <a:endParaRPr/>
          </a:p>
        </p:txBody>
      </p:sp>
      <p:sp>
        <p:nvSpPr>
          <p:cNvPr id="533" name="Google Shape;533;p9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b="0" i="0" lang="cs-CZ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Pronajímatel má právo na náhradu ve výši ujednaného nájemného, neodevzdá-li nájemce byt pronajímateli v den skončení nájmu až do dne, kdy nájemce pronajímateli byt skutečně odevzdá.</a:t>
            </a:r>
            <a:endParaRPr/>
          </a:p>
          <a:p>
            <a:pPr indent="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b="0" i="0" lang="cs-CZ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Pronajímatel má právo na úhradu pohledávky vůči nájemci zadržet movité věci, které má nájemce na věci nebo v ní.</a:t>
            </a:r>
            <a:endParaRPr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91"/>
          <p:cNvSpPr txBox="1"/>
          <p:nvPr>
            <p:ph type="title"/>
          </p:nvPr>
        </p:nvSpPr>
        <p:spPr>
          <a:xfrm>
            <a:off x="838200" y="365125"/>
            <a:ext cx="10515600" cy="835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cs-CZ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Zadržovací právo</a:t>
            </a:r>
            <a:endParaRPr/>
          </a:p>
        </p:txBody>
      </p:sp>
      <p:sp>
        <p:nvSpPr>
          <p:cNvPr id="539" name="Google Shape;539;p91"/>
          <p:cNvSpPr txBox="1"/>
          <p:nvPr>
            <p:ph idx="1" type="body"/>
          </p:nvPr>
        </p:nvSpPr>
        <p:spPr>
          <a:xfrm>
            <a:off x="838200" y="1200149"/>
            <a:ext cx="10515600" cy="51530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Pronajímatel může zadržet nájemci věci </a:t>
            </a:r>
            <a:r>
              <a:rPr b="0" i="0" lang="cs-CZ" sz="28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nejen za účelem zajištění nájemného, ale jakékoliv pohledávky vzniknuvší z předmětného nájemního vztahu.</a:t>
            </a:r>
            <a:endParaRPr/>
          </a:p>
          <a:p>
            <a:pPr indent="-228600" lvl="0" marL="2286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Vymezení movitých věcí, které nájemce má na pronajaté věci nebo v ní, má za následek, že pronajímatel může uplatnit své zadržovací právo vůči všem věcem. Může se stát, že uplatní toto právo i k věcem, jež nejsou ve vlastnictví nájemce, nacházejícím se v prostorách pronájmu (bytu nebo prostoru sloužících k podnikání).</a:t>
            </a:r>
            <a:endParaRPr/>
          </a:p>
          <a:p>
            <a:pPr indent="-228600" lvl="0" marL="2286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Pokud chce pronajímatel uplatnit zadržovací právo k věcem nacházejícím se  v/na prostorách nájmu, musí postupovat podle ustanovení § 1397 odst. 1 NObčZ, tj. vyrozumět nájemce o uplatnění zadržovacího práva a sdělit mu důvod zadržení. Pokud byla nájemní smlouva uzavřena v písemné formě, musí mít písemnou formu i vyrozumění o uplatnění zadržovacího práva.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ozdělení pohledávek 1" id="131" name="Google Shape;131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5688" y="-242888"/>
            <a:ext cx="11409363" cy="8556626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0"/>
          <p:cNvSpPr txBox="1"/>
          <p:nvPr/>
        </p:nvSpPr>
        <p:spPr>
          <a:xfrm>
            <a:off x="1774826" y="1268413"/>
            <a:ext cx="3960813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b="1" i="0" lang="cs-CZ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Samostatná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b="1" i="0" lang="cs-CZ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působnost města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3" name="Google Shape;133;p20"/>
          <p:cNvCxnSpPr/>
          <p:nvPr/>
        </p:nvCxnSpPr>
        <p:spPr>
          <a:xfrm>
            <a:off x="1919288" y="2565400"/>
            <a:ext cx="2735262" cy="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34" name="Google Shape;134;p20"/>
          <p:cNvSpPr txBox="1"/>
          <p:nvPr/>
        </p:nvSpPr>
        <p:spPr>
          <a:xfrm>
            <a:off x="1847850" y="4941888"/>
            <a:ext cx="3887788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b="1" i="0" lang="cs-CZ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Přenesená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b="1" i="0" lang="cs-CZ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působnost města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5" name="Google Shape;135;p20"/>
          <p:cNvCxnSpPr/>
          <p:nvPr/>
        </p:nvCxnSpPr>
        <p:spPr>
          <a:xfrm>
            <a:off x="1992314" y="6237288"/>
            <a:ext cx="5616575" cy="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  <p:transition spd="slow">
    <p:fade thruBlk="1"/>
  </p:transition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92"/>
          <p:cNvSpPr txBox="1"/>
          <p:nvPr>
            <p:ph type="title"/>
          </p:nvPr>
        </p:nvSpPr>
        <p:spPr>
          <a:xfrm>
            <a:off x="838200" y="365125"/>
            <a:ext cx="10515600" cy="835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cs-CZ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Zadržovací právo</a:t>
            </a:r>
            <a:endParaRPr/>
          </a:p>
        </p:txBody>
      </p:sp>
      <p:sp>
        <p:nvSpPr>
          <p:cNvPr id="545" name="Google Shape;545;p92"/>
          <p:cNvSpPr txBox="1"/>
          <p:nvPr>
            <p:ph idx="1" type="body"/>
          </p:nvPr>
        </p:nvSpPr>
        <p:spPr>
          <a:xfrm>
            <a:off x="838200" y="1200149"/>
            <a:ext cx="10515600" cy="51530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cs-CZ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 světle výše uvedeného lze popsat na modelové situaci: Nájemce po dobu delší třech měsíců neplatí nájemné. Pronajímatel nájemci písemně oznámí, že uplatňuje zadržovací právo k věcem nacházejícím se v/ na prostorách nájmu. Následně pronajímatel vypoví nájemní smlouvu bez výpovědní lhůty dle ustanovení § 2232 NObčZ. Nájemce na uvedené kroky pronajímatele nijak nereaguje – nájemné nehradí a prostory nevyklidí. Pronajímatel tedy může přikročit k vyklizení prostor nájmu vlastními silami za účasti notáře, jež průběh vyklizení, soupis vyklízených věcí a stav vyklízených věcí zachytí v notářském zápise.</a:t>
            </a:r>
            <a:endParaRPr/>
          </a:p>
          <a:p>
            <a:pPr indent="-508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9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cs-CZ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§2254 - jistina</a:t>
            </a:r>
            <a:endParaRPr/>
          </a:p>
        </p:txBody>
      </p:sp>
      <p:sp>
        <p:nvSpPr>
          <p:cNvPr id="551" name="Google Shape;551;p93"/>
          <p:cNvSpPr txBox="1"/>
          <p:nvPr>
            <p:ph idx="1" type="body"/>
          </p:nvPr>
        </p:nvSpPr>
        <p:spPr>
          <a:xfrm>
            <a:off x="838200" y="1690688"/>
            <a:ext cx="10515600" cy="4214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1" i="0" lang="cs-CZ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(1)</a:t>
            </a:r>
            <a:r>
              <a:rPr b="0" i="0" lang="cs-CZ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Ujednají-li strany, že nájemce dá pronajímateli peněžitou jistotu, že zaplatí nájemné a splní jiné povinnosti vyplývající z nájmu, nesmí být jistota vyšší než </a:t>
            </a:r>
            <a:r>
              <a:rPr b="1" i="0" lang="cs-CZ" sz="32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trojnásobek </a:t>
            </a:r>
            <a:r>
              <a:rPr b="0" i="0" lang="cs-CZ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měsíčního nájemného.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1" i="0" lang="cs-CZ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(2)</a:t>
            </a:r>
            <a:r>
              <a:rPr b="0" i="0" lang="cs-CZ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Při skončení nájmu pronajímatel vrátí jistotu nájemci; započte si přitom, co mu nájemce případně z nájmu dluží. Nájemce má právo na úroky z jistoty od jejího poskytnutí alespoň ve výši zákonné sazby.</a:t>
            </a:r>
            <a:endParaRPr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9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cs-CZ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Zápočty</a:t>
            </a:r>
            <a:endParaRPr/>
          </a:p>
        </p:txBody>
      </p:sp>
      <p:sp>
        <p:nvSpPr>
          <p:cNvPr id="557" name="Google Shape;557;p9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§ 1982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(1) Dluží-li si strany vzájemně plnění </a:t>
            </a:r>
            <a:r>
              <a:rPr b="0" i="0" lang="cs-CZ" sz="28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stejného druhu</a:t>
            </a:r>
            <a:r>
              <a:rPr b="0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může každá z nich prohlásit vůči druhé straně, že svoji pohledávku započítává proti pohledávce druhé strany. </a:t>
            </a:r>
            <a:r>
              <a:rPr b="0" i="0" lang="cs-CZ" sz="28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K započtení lze přistoupit, jakmile straně vznikne právo požadovat uspokojení vlastní pohledávky a plnit svůj vlastní dluh.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(2) Započtením se obě pohledávky ruší v rozsahu, v jakém se vzájemně kryjí; nekryjí-li se zcela, započte se pohledávka obdobně jako při splnění. Tyto účinky nastávají k okamžiku, kdy se obě pohledávky staly způsobilými k započtení.</a:t>
            </a:r>
            <a:endParaRPr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95"/>
          <p:cNvSpPr txBox="1"/>
          <p:nvPr>
            <p:ph type="title"/>
          </p:nvPr>
        </p:nvSpPr>
        <p:spPr>
          <a:xfrm>
            <a:off x="838200" y="203200"/>
            <a:ext cx="10515600" cy="70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cs-CZ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Zápočty</a:t>
            </a:r>
            <a:endParaRPr/>
          </a:p>
        </p:txBody>
      </p:sp>
      <p:sp>
        <p:nvSpPr>
          <p:cNvPr id="563" name="Google Shape;563;p95"/>
          <p:cNvSpPr txBox="1"/>
          <p:nvPr>
            <p:ph idx="1" type="body"/>
          </p:nvPr>
        </p:nvSpPr>
        <p:spPr>
          <a:xfrm>
            <a:off x="838200" y="987424"/>
            <a:ext cx="10515600" cy="57181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90"/>
              <a:buFont typeface="Arial"/>
              <a:buChar char="•"/>
            </a:pPr>
            <a:r>
              <a:rPr b="1" i="0" lang="cs-CZ" sz="259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32 Cdo 118/2016</a:t>
            </a:r>
            <a:br>
              <a:rPr b="0" i="0" lang="cs-CZ" sz="259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cs-CZ" sz="259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Datum rozhodnutí: 09.05.2016</a:t>
            </a:r>
            <a:br>
              <a:rPr b="0" i="0" lang="cs-CZ" sz="259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cs-CZ" sz="259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Dotčené předpisy: § 580 obč. zák., § 581 obč. zák., § 98 o. s. ř.</a:t>
            </a:r>
            <a:endParaRPr b="0" i="0" sz="259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Font typeface="Arial"/>
              <a:buChar char="•"/>
            </a:pPr>
            <a:r>
              <a:rPr b="0" i="0" lang="cs-CZ" sz="259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 zániku závazku započtením tak nedochází automaticky, jakmile se pohledávky setkaly, ale teprve pomineme-li dohodu o započtení na základě kompenzačního projevu jednoho z účastníků adresovaného druhému účastníku. Forma pro tento právní úkon není zákonem stanovena (postačuje tedy i ústní projev), tento právní úkon musí splňovat obecné náležitosti stanovené v § 34 a násl. obč. zák. a z jeho obsahu musí být zřejmé, jaká pohledávka a v jaké výši se uplatňuje k započtení proti pohledávce druhého účastníka….Při zápočtu dospělých pohledávek je okamžikem jejich setkání okamžik splatnosti pohledávky později splatné; v tomto okamžiku (při splnění dalších zákonných předpokladů) dojde k zániku pohledávek následkem započtení, a to v rozsahu, v jakém se vzájemně kryjí.</a:t>
            </a:r>
            <a:endParaRPr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96"/>
          <p:cNvSpPr txBox="1"/>
          <p:nvPr>
            <p:ph idx="1" type="body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cs-CZ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§ 1987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cs-CZ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(1) K započtení jsou způsobilé pohledávky, které lze uplatnit před soudem.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cs-CZ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(2) Pohledávka </a:t>
            </a:r>
            <a:r>
              <a:rPr b="0" i="0" lang="cs-CZ" sz="32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nejistá nebo neurčitá </a:t>
            </a:r>
            <a:r>
              <a:rPr b="0" i="0" lang="cs-CZ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 započtení způsobilá není.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cs-CZ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</a:t>
            </a:r>
            <a:r>
              <a:rPr b="1" i="0" lang="cs-CZ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pohledávka nejistá</a:t>
            </a:r>
            <a:r>
              <a:rPr b="0" i="0" lang="cs-CZ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 je pohledávkou, u níž není jisté, že vůbec existuje, 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cs-CZ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</a:t>
            </a:r>
            <a:r>
              <a:rPr b="1" i="0" lang="cs-CZ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pohledávka neurčitá</a:t>
            </a:r>
            <a:r>
              <a:rPr b="0" i="0" lang="cs-CZ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 je pohledávkou, u které není známa její přesná výše.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cs-CZ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</a:t>
            </a:r>
            <a:r>
              <a:rPr b="1" i="0" lang="cs-CZ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nesporná pohledávka</a:t>
            </a:r>
            <a:r>
              <a:rPr b="0" i="0" lang="cs-CZ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 – jde pouze o pohledávku, která byla dlužníkem uznána či přiznána pravomocným rozhodnutím.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1" i="0" lang="cs-CZ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POZOR - lze zpochybňovat jakoukoliv pohledávku</a:t>
            </a:r>
            <a:r>
              <a:rPr b="0" i="0" lang="cs-CZ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a to i pohledávku mezi stranami původně skutečně nespornou – ta totiž mohla dle nového tvrzení druhé strany následně zaniknout např. splněním, jiným předchozím započtením, prominutím či narovnáním.</a:t>
            </a:r>
            <a:endParaRPr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97"/>
          <p:cNvSpPr txBox="1"/>
          <p:nvPr>
            <p:ph type="title"/>
          </p:nvPr>
        </p:nvSpPr>
        <p:spPr>
          <a:xfrm>
            <a:off x="0" y="1"/>
            <a:ext cx="11353800" cy="9384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cs-CZ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Uznání dluhu</a:t>
            </a:r>
            <a:endParaRPr/>
          </a:p>
        </p:txBody>
      </p:sp>
      <p:sp>
        <p:nvSpPr>
          <p:cNvPr id="574" name="Google Shape;574;p97"/>
          <p:cNvSpPr txBox="1"/>
          <p:nvPr>
            <p:ph idx="1" type="body"/>
          </p:nvPr>
        </p:nvSpPr>
        <p:spPr>
          <a:xfrm>
            <a:off x="0" y="1106906"/>
            <a:ext cx="12192000" cy="57510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§ 2053</a:t>
            </a:r>
            <a:r>
              <a:rPr b="0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„</a:t>
            </a:r>
            <a:r>
              <a:rPr b="0" i="1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Uzná-li někdo svůj dluh co do důvodu i výše prohlášením učiněným v písemné formě, má se za to, že dluh v rozsahu uznání v době uznání trvá</a:t>
            </a:r>
            <a:r>
              <a:rPr b="0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.“ Pro tento výslovný úkon - prohlášení dlužníka je zákonem předepsaná písemná forma, podpis dlužníka nemusí být úředně ověřen. Lze i pro promlčené pohledávky.</a:t>
            </a:r>
            <a:endParaRPr/>
          </a:p>
          <a:p>
            <a:pPr indent="-508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§ 2054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(1) Placení úroků se považuje za uznání dluhu ohledně částky, z níž se úroky platí.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(2) Plní-li dlužník dluh zčásti, má částečné plnění účinky uznání zbytku dluhu, lze-li z okolností usoudit, že tímto plněním dlužník uznal i zbytek dluhu.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(3) Ustanovení odstavců 1 a 2 neplatí, je-li pohledávka věřitele již promlčena.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Nová promlčecí 10-ti letá lhůta !!!</a:t>
            </a:r>
            <a:endParaRPr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98"/>
          <p:cNvSpPr txBox="1"/>
          <p:nvPr>
            <p:ph type="title"/>
          </p:nvPr>
        </p:nvSpPr>
        <p:spPr>
          <a:xfrm>
            <a:off x="0" y="1"/>
            <a:ext cx="11353800" cy="9143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cs-CZ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Uznání dluhu a splátkový kalendář</a:t>
            </a:r>
            <a:endParaRPr/>
          </a:p>
        </p:txBody>
      </p:sp>
      <p:sp>
        <p:nvSpPr>
          <p:cNvPr id="580" name="Google Shape;580;p98"/>
          <p:cNvSpPr txBox="1"/>
          <p:nvPr>
            <p:ph idx="1" type="body"/>
          </p:nvPr>
        </p:nvSpPr>
        <p:spPr>
          <a:xfrm>
            <a:off x="0" y="1395662"/>
            <a:ext cx="12192000" cy="5462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b="0" i="0" lang="cs-CZ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Uznání dluhu zakládá vyvratitelnou právní domněnku o existenci dluhu v uznané výši v okamžiku tohoto uznání. V procesním řízení dochází k přenesení důkazního břemene o trvání dluhu z věřitele na dlužníka. Věřitel má před soudem výhodnější postavení, neboť nemusí prokazovat právní důvod (např. smlouvu) svého závazku. Dlužník musí přinést důkaz o tom, že jeho závazek již neexistuje nebo nikdy neexistoval.  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b="0" i="0" lang="cs-CZ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Pokud splátkový kalendář, pak nejlépe mimo uznáním dluhu. Uznání dluhu jako samostatný dokument společně se splátkovým kalendářem.</a:t>
            </a:r>
            <a:endParaRPr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9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cs-CZ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Zajištění a utvrzení dluhu</a:t>
            </a:r>
            <a:endParaRPr/>
          </a:p>
        </p:txBody>
      </p:sp>
      <p:sp>
        <p:nvSpPr>
          <p:cNvPr id="586" name="Google Shape;586;p99"/>
          <p:cNvSpPr txBox="1"/>
          <p:nvPr>
            <p:ph idx="1" type="body"/>
          </p:nvPr>
        </p:nvSpPr>
        <p:spPr>
          <a:xfrm>
            <a:off x="838200" y="1825624"/>
            <a:ext cx="10515600" cy="4956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b="0" i="0" lang="cs-CZ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Rozlišuje se zajištění dluhů (zástavou, ručením, bankovní zárukou, zajišťovacím převodem práva, dohodou o srážkách ze mzdy) a jejich utvrzením (uznání dluhu a sjednání smluvní pokuty).</a:t>
            </a:r>
            <a:endParaRPr/>
          </a:p>
          <a:p>
            <a:pPr indent="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b="0" i="0" lang="cs-CZ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Uznání dluhu, ani smluvní pokuta totiž hospodářsky nezajišťují pohledávku věřitele, třebaže mu poskytují jiné výhody.</a:t>
            </a:r>
            <a:endParaRPr/>
          </a:p>
          <a:p>
            <a:pPr indent="-508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10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cs-CZ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Předžalobní výzva</a:t>
            </a:r>
            <a:endParaRPr/>
          </a:p>
        </p:txBody>
      </p:sp>
      <p:sp>
        <p:nvSpPr>
          <p:cNvPr id="592" name="Google Shape;592;p100"/>
          <p:cNvSpPr txBox="1"/>
          <p:nvPr>
            <p:ph idx="1" type="body"/>
          </p:nvPr>
        </p:nvSpPr>
        <p:spPr>
          <a:xfrm>
            <a:off x="838200" y="1825624"/>
            <a:ext cx="10515600" cy="42132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b="0" i="0" lang="cs-CZ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Písemně a odeslat na adresu bydliště nebo sídla podnikání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b="0" i="0" lang="cs-CZ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Výzva k uhrazení dlužného nájemného, služeb a úroků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b="0" i="0" lang="cs-CZ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Upozornit na náklady advokátů a exekutorů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b="0" i="0" lang="cs-CZ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Při marném vymáhání obrátit se na soud nebo mimosoudně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b="0" i="0" lang="cs-CZ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Mimosoudně – pozor na ztrátu jména</a:t>
            </a:r>
            <a:endParaRPr/>
          </a:p>
          <a:p>
            <a:pPr indent="-508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08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101"/>
          <p:cNvSpPr/>
          <p:nvPr/>
        </p:nvSpPr>
        <p:spPr>
          <a:xfrm>
            <a:off x="487680" y="304800"/>
            <a:ext cx="11430000" cy="61863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cs-CZ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§ 710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cs-CZ" sz="3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Součástí společného jmění jsou dluhy převzaté za trvání manželství,</a:t>
            </a:r>
            <a:r>
              <a:rPr b="1" i="0" lang="cs-CZ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ledaže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1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cs-CZ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a)   se týkají majetku, který náleží výhradně jednomu z manželů, a to v rozsahu, který přesahuje zisk z tohoto majetku, nebo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1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cs-CZ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b)   je převzal jen jeden z manželů bez souhlasu druhého, aniž se přitom jednalo o obstarávání každodenních nebo běžných potřeb rodiny.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agby úvod" id="140" name="Google Shape;140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1686" y="0"/>
            <a:ext cx="103997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102"/>
          <p:cNvSpPr txBox="1"/>
          <p:nvPr/>
        </p:nvSpPr>
        <p:spPr>
          <a:xfrm>
            <a:off x="5266" y="172996"/>
            <a:ext cx="12186735" cy="57769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b="1" i="0" lang="cs-CZ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Kvitance pohledávky – pozor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t/>
            </a:r>
            <a:endParaRPr b="0" i="0" sz="4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540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</a:pPr>
            <a:r>
              <a:rPr b="0" i="0" lang="cs-CZ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NOZ podrobněji upravuje rovněž institut kvitance, tj. potvrzení o splnění dluhu, které věřitel vydá dlužníkovi v případě, že o to požádá (§ 1949).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</a:pPr>
            <a:r>
              <a:rPr b="0" i="0" lang="cs-CZ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NOZ navíc stanoví, že je-li vydána kvitance na jistinu, má se za to, že bylo splněno také příslušenství pohledávky.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</a:pPr>
            <a:r>
              <a:rPr b="0" i="0" lang="cs-CZ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Ust. § 1950 zakotvuje také domněnku vyrovnání dříve splatných dluhů, pokud věřitel vydal kvitanci na plnění splatné později.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762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103"/>
          <p:cNvSpPr/>
          <p:nvPr/>
        </p:nvSpPr>
        <p:spPr>
          <a:xfrm>
            <a:off x="112542" y="-5417"/>
            <a:ext cx="12079456" cy="68634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cs-CZ" sz="4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Z judikatury - ústavní soud k náhradě nákladů advokáta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t/>
            </a: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cs-CZ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II.ÚS 3855/14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cs-CZ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</a:t>
            </a:r>
            <a:r>
              <a:rPr b="0" i="0" lang="cs-CZ" sz="4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Tam, kde je k hájení svých zájmů stát vybaven příslušnými organizačními složkami, není důvod, aby výkon svých práv a povinností z této oblasti přenášel na advokáta; </a:t>
            </a:r>
            <a:r>
              <a:rPr b="0" i="0" lang="cs-CZ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pokud však tak učiní, není důvod uznat takto vzniklé náklady řízení jako náklady účelně vynaložené (§ 142 o. s. ř.).“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104"/>
          <p:cNvSpPr txBox="1"/>
          <p:nvPr>
            <p:ph type="title"/>
          </p:nvPr>
        </p:nvSpPr>
        <p:spPr>
          <a:xfrm>
            <a:off x="0" y="1"/>
            <a:ext cx="11353800" cy="9384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cs-CZ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Rozhodčí doložka</a:t>
            </a:r>
            <a:endParaRPr/>
          </a:p>
        </p:txBody>
      </p:sp>
      <p:sp>
        <p:nvSpPr>
          <p:cNvPr id="613" name="Google Shape;613;p104"/>
          <p:cNvSpPr txBox="1"/>
          <p:nvPr>
            <p:ph idx="1" type="body"/>
          </p:nvPr>
        </p:nvSpPr>
        <p:spPr>
          <a:xfrm>
            <a:off x="0" y="938462"/>
            <a:ext cx="12192000" cy="59195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048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</a:pPr>
            <a:r>
              <a:rPr b="0" i="0" lang="cs-CZ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Rozhodčí doložka musí být vždy sjednána zvlášť jako dodatek ke smlouvě spotřebitelské (nejčastěji se jedná právě o nájemní smlouvy k bytům, kupní smlouvy nebo smlouvy o dílo). Spotřebitel musí být náležitě obeznámen o všech aspektech doložky.</a:t>
            </a:r>
            <a:endParaRPr/>
          </a:p>
          <a:p>
            <a:pPr indent="-3048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</a:pPr>
            <a:r>
              <a:rPr b="0" i="0" lang="cs-CZ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Lze ji sjednat i u dohody o splátkách – opět samostatně.</a:t>
            </a:r>
            <a:endParaRPr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8" name="Google Shape;618;p1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466954"/>
            <a:ext cx="12192000" cy="2438692"/>
          </a:xfrm>
          <a:prstGeom prst="rect">
            <a:avLst/>
          </a:prstGeom>
          <a:noFill/>
          <a:ln>
            <a:noFill/>
          </a:ln>
        </p:spPr>
      </p:pic>
      <p:sp>
        <p:nvSpPr>
          <p:cNvPr id="619" name="Google Shape;619;p105"/>
          <p:cNvSpPr txBox="1"/>
          <p:nvPr/>
        </p:nvSpPr>
        <p:spPr>
          <a:xfrm>
            <a:off x="942975" y="1447800"/>
            <a:ext cx="5188408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0" i="0" lang="cs-CZ" sz="7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Exekuční titul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106"/>
          <p:cNvSpPr/>
          <p:nvPr/>
        </p:nvSpPr>
        <p:spPr>
          <a:xfrm>
            <a:off x="746975" y="412123"/>
            <a:ext cx="10959921" cy="56323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cs-CZ" sz="4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Exekutorský řád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0" i="0" sz="4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cs-CZ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Obecně musí exekutoři postupovat tak, že při exekuci nejprve obstaví bankovní účty a provedou srážky ze mzdy, teprve pokud tato opatření nebudou stačit, lze prodat movité a nemovité věci. Při exekucích prováděných v bydlišti dlužníka bude vždy povinně pořizován videozáznam, dosud byl záznam pořizován pouze tehdy, pokud o to dlužník požádal.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9" name="Google Shape;629;p1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klutivní pohledávky" id="634" name="Google Shape;634;p1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03389" y="0"/>
            <a:ext cx="13166725" cy="9875838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p108"/>
          <p:cNvSpPr txBox="1"/>
          <p:nvPr/>
        </p:nvSpPr>
        <p:spPr>
          <a:xfrm>
            <a:off x="1992313" y="981076"/>
            <a:ext cx="4221027" cy="22467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0" lang="cs-CZ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Odpisy pohledávek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0" lang="cs-CZ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Prekluze pohledávek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0" lang="cs-CZ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Postoupení pohledávek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>
        <p14:gallery dir="l"/>
      </p:transition>
    </mc:Choice>
    <mc:Fallback>
      <p:transition spd="slow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ředávání informací - dělená správa" id="640" name="Google Shape;640;p10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1" name="Google Shape;641;p109"/>
          <p:cNvSpPr txBox="1"/>
          <p:nvPr/>
        </p:nvSpPr>
        <p:spPr>
          <a:xfrm>
            <a:off x="7464424" y="188913"/>
            <a:ext cx="4324301" cy="26776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i="0" lang="cs-CZ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Předávání pohledávek?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i="0" lang="cs-CZ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i="0" lang="cs-CZ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Inkasní agentura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i="0" lang="cs-CZ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Advokát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i="0" lang="cs-CZ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Exekutor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i="0" lang="cs-CZ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Rozhodce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i="0" lang="cs-CZ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Soud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>
        <p14:gallery dir="l"/>
      </p:transition>
    </mc:Choice>
    <mc:Fallback>
      <p:transition spd="slow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110"/>
          <p:cNvSpPr txBox="1"/>
          <p:nvPr/>
        </p:nvSpPr>
        <p:spPr>
          <a:xfrm>
            <a:off x="457200" y="394692"/>
            <a:ext cx="11384280" cy="64633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AutoNum type="arabicParenR"/>
            </a:pPr>
            <a:r>
              <a:rPr b="0" i="0" lang="cs-CZ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Žádost – pravidla informovanosti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AutoNum type="arabicParenR"/>
            </a:pPr>
            <a:r>
              <a:rPr b="0" i="0" lang="cs-CZ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Kritéria – ohodnocení rizik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AutoNum type="arabicParenR"/>
            </a:pPr>
            <a:r>
              <a:rPr b="0" i="0" lang="cs-CZ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Smluvní ujednání + zajištění = minimalizace rizik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AutoNum type="arabicParenR"/>
            </a:pPr>
            <a:r>
              <a:rPr b="0" i="0" lang="cs-CZ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Aktualizace – např. 1x za rok jako při žádosti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AutoNum type="arabicParenR"/>
            </a:pPr>
            <a:r>
              <a:rPr b="0" i="0" lang="cs-CZ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Nastavení upomínání a hlídání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AutoNum type="arabicParenR"/>
            </a:pPr>
            <a:r>
              <a:rPr b="0" i="0" lang="cs-CZ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Dohody o splátkách – vlastní nebo notář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AutoNum type="arabicParenR"/>
            </a:pPr>
            <a:r>
              <a:rPr b="0" i="0" lang="cs-CZ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Soudní jednání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AutoNum type="arabicParenR"/>
            </a:pPr>
            <a:r>
              <a:rPr b="0" i="0" lang="cs-CZ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Exekuční řízení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AutoNum type="arabicParenR"/>
            </a:pPr>
            <a:r>
              <a:rPr b="0" i="0" lang="cs-CZ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Postup při insolvenci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AutoNum type="arabicParenR"/>
            </a:pPr>
            <a:r>
              <a:rPr b="0" i="0" lang="cs-CZ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Postoupení pohledávky, externí vymáhání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AutoNum type="arabicParenR"/>
            </a:pPr>
            <a:r>
              <a:rPr b="0" i="0" lang="cs-CZ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Odpis Pohledávky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>
        <p14:gallery dir="l"/>
      </p:transition>
    </mc:Choice>
    <mc:Fallback>
      <p:transition spd="slow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ohoda2" id="651" name="Google Shape;651;p1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4963" y="1"/>
            <a:ext cx="11161713" cy="7415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>
        <p14:gallery dir="l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otiv Office">
  <a:themeElements>
    <a:clrScheme name="Kancelář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